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3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2.xml" ContentType="application/vnd.openxmlformats-officedocument.presentationml.slide+xml"/>
  <Override PartName="/ppt/slides/slide11.xml" ContentType="application/vnd.openxmlformats-officedocument.presentationml.slide+xml"/>
  <Override PartName="/ppt/slides/slide10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5.xml" ContentType="application/vnd.openxmlformats-officedocument.presentationml.slide+xml"/>
  <Override PartName="/ppt/slides/slide3.xml" ContentType="application/vnd.openxmlformats-officedocument.presentationml.slide+xml"/>
  <Override PartName="/ppt/slides/slide1.xml" ContentType="application/vnd.openxmlformats-officedocument.presentationml.slide+xml"/>
  <Override PartName="/ppt/slides/slide4.xml" ContentType="application/vnd.openxmlformats-officedocument.presentationml.slide+xml"/>
  <Override PartName="/ppt/slides/slide2.xml" ContentType="application/vnd.openxmlformats-officedocument.presentationml.slide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3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02" r:id="rId3"/>
    <p:sldId id="303" r:id="rId4"/>
    <p:sldId id="297" r:id="rId5"/>
    <p:sldId id="296" r:id="rId6"/>
    <p:sldId id="261" r:id="rId7"/>
    <p:sldId id="298" r:id="rId8"/>
    <p:sldId id="284" r:id="rId9"/>
    <p:sldId id="263" r:id="rId10"/>
    <p:sldId id="305" r:id="rId11"/>
    <p:sldId id="307" r:id="rId12"/>
    <p:sldId id="304" r:id="rId13"/>
    <p:sldId id="264" r:id="rId14"/>
    <p:sldId id="308" r:id="rId15"/>
    <p:sldId id="266" r:id="rId16"/>
    <p:sldId id="267" r:id="rId17"/>
    <p:sldId id="268" r:id="rId18"/>
    <p:sldId id="306" r:id="rId19"/>
    <p:sldId id="270" r:id="rId20"/>
    <p:sldId id="271" r:id="rId21"/>
    <p:sldId id="273" r:id="rId22"/>
    <p:sldId id="274" r:id="rId23"/>
    <p:sldId id="276" r:id="rId24"/>
    <p:sldId id="299" r:id="rId25"/>
    <p:sldId id="280" r:id="rId26"/>
    <p:sldId id="300" r:id="rId27"/>
    <p:sldId id="282" r:id="rId28"/>
    <p:sldId id="283" r:id="rId29"/>
    <p:sldId id="288" r:id="rId30"/>
    <p:sldId id="289" r:id="rId31"/>
    <p:sldId id="301" r:id="rId32"/>
    <p:sldId id="290" r:id="rId33"/>
    <p:sldId id="285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714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82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customXml" Target="../customXml/item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customXml" Target="../customXml/item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40" Type="http://schemas.openxmlformats.org/officeDocument/2006/relationships/customXml" Target="../customXml/item2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8CFB4BA-4847-4950-9046-35C5746961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C50F236-05DE-4EA6-B24B-C0FEBD7296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412F55E-4C2C-4815-9251-414FB0B405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43DC6-30E4-4569-999A-C703F926F2AF}" type="datetimeFigureOut">
              <a:rPr lang="en-US" smtClean="0"/>
              <a:t>12/2/2021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07044F1-1BCB-437D-94B7-748CD73BDC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8FE5FCA-3381-4AA7-97BE-E08360D07E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3B737-A709-4ABC-AFE0-A6B067850C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374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FE3F53-D493-48AC-971D-7454A8D78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E4A05121-2968-48C3-BB49-AF0AC43AD1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8A79E25-1AB6-488D-AFD4-754FABB441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43DC6-30E4-4569-999A-C703F926F2AF}" type="datetimeFigureOut">
              <a:rPr lang="en-US" smtClean="0"/>
              <a:t>12/2/2021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F133EB6-0DE0-4289-8048-2D6D72BA67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8889C22-9049-4BFC-8501-808125020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3B737-A709-4ABC-AFE0-A6B067850C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2138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BA0A8197-99AF-4047-BB35-1E28D8D181D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32B8222B-3624-4C62-9AC8-0C9ACA8710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9B1FCEF-30E5-4242-9E96-510141165C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43DC6-30E4-4569-999A-C703F926F2AF}" type="datetimeFigureOut">
              <a:rPr lang="en-US" smtClean="0"/>
              <a:t>12/2/2021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83953CE-A629-44C1-8C47-D85C4C211F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4200CE6-DA51-4537-A51E-3A38FB76B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3B737-A709-4ABC-AFE0-A6B067850C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4018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42078B4-C8B8-4494-8D96-3C27E8336B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FB14A32-4487-4DEA-8E16-BCEFD68053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CAA63F3-81BF-4E33-9692-6778B8E19D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43DC6-30E4-4569-999A-C703F926F2AF}" type="datetimeFigureOut">
              <a:rPr lang="en-US" smtClean="0"/>
              <a:t>12/2/2021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DE3BEBD-8CC4-4081-9FDB-95EB8C3FA1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28FB63A-262B-4B36-853D-8FD6AE113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3B737-A709-4ABC-AFE0-A6B067850C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6147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CC43E4F-3035-403A-BF75-75C94FBBF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03DCB50-56CC-4CB7-B0E9-C49EE413D0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48699E2-26D2-4F29-BECB-D950644819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43DC6-30E4-4569-999A-C703F926F2AF}" type="datetimeFigureOut">
              <a:rPr lang="en-US" smtClean="0"/>
              <a:t>12/2/2021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8572401-E422-4507-AF7F-D7097CB4EF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DC6EC42-24E3-47D8-9888-D943C92725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3B737-A709-4ABC-AFE0-A6B067850C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2724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CED8482-B2D7-40A8-802B-023F790905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7C7A474-D83F-4629-BFC3-2F4B70530F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BDD1A05-87B9-4B2D-8E14-4A30D386B2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BBC8B2B-8080-4609-A242-EA6E91AF79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43DC6-30E4-4569-999A-C703F926F2AF}" type="datetimeFigureOut">
              <a:rPr lang="en-US" smtClean="0"/>
              <a:t>12/2/2021</a:t>
            </a:fld>
            <a:endParaRPr lang="en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7E48783-5AEF-42A6-9B25-9575CD409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E1D6438-4412-440C-9295-08502F801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3B737-A709-4ABC-AFE0-A6B067850C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232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3A02B6-9656-414C-BE0E-10520656D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20224BE-5E0C-4E18-BFEF-DD7D38630D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2F82B3EE-40C5-4C9D-A53F-B840D95C58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6CE08FC7-9C8F-40C5-A36C-57D977012B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CDA3F2C0-DF9F-4B0C-8FF7-87FA6D0C982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4670B12D-A9FE-4003-AD82-C945E46501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43DC6-30E4-4569-999A-C703F926F2AF}" type="datetimeFigureOut">
              <a:rPr lang="en-US" smtClean="0"/>
              <a:t>12/2/2021</a:t>
            </a:fld>
            <a:endParaRPr lang="en-US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01D85015-23A3-46A2-835F-65D23A8CC6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3ECA17E4-0196-4A48-A9E8-2CDD64816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3B737-A709-4ABC-AFE0-A6B067850C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506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333BF47-6BDB-4118-A251-A1E8A5BAC7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77ED7011-686E-45C2-8968-A0B2E5D91B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43DC6-30E4-4569-999A-C703F926F2AF}" type="datetimeFigureOut">
              <a:rPr lang="en-US" smtClean="0"/>
              <a:t>12/2/2021</a:t>
            </a:fld>
            <a:endParaRPr lang="en-US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84ACE154-94EF-4E83-9D3F-7EE1930226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E255E03A-D16A-4D69-90DC-E58F3F32ED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3B737-A709-4ABC-AFE0-A6B067850C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7088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774E9CB4-2963-43D8-8D7F-D3C9C5A636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43DC6-30E4-4569-999A-C703F926F2AF}" type="datetimeFigureOut">
              <a:rPr lang="en-US" smtClean="0"/>
              <a:t>12/2/2021</a:t>
            </a:fld>
            <a:endParaRPr lang="en-US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C54DA748-DD83-4645-AFEB-64F927049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D3C6B88-BC8D-458D-A522-282B466F8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3B737-A709-4ABC-AFE0-A6B067850C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1700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9876CF2-7597-4002-8ABA-F1D3B86D93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A3F4F31-CC84-417F-B967-C992A4599C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1EC5051-C614-4B70-A698-B21DE6B2C3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B9C3610-5D28-44EB-9587-C384AEC28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43DC6-30E4-4569-999A-C703F926F2AF}" type="datetimeFigureOut">
              <a:rPr lang="en-US" smtClean="0"/>
              <a:t>12/2/2021</a:t>
            </a:fld>
            <a:endParaRPr lang="en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53EF8BB-8CBF-4362-9146-DEF1DEC21B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11AA93E-098B-4DBE-A044-721E37D6D1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3B737-A709-4ABC-AFE0-A6B067850C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5639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3CC3971-FAC8-4F52-B15E-7F9CCA65EA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62583E30-D6F9-47C1-B0FD-3070A90D9CE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133E1C3-FED5-47C3-8D75-D0E1CE87A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7B8DF28-82CD-4556-9610-6627C6C1E2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43DC6-30E4-4569-999A-C703F926F2AF}" type="datetimeFigureOut">
              <a:rPr lang="en-US" smtClean="0"/>
              <a:t>12/2/2021</a:t>
            </a:fld>
            <a:endParaRPr lang="en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C754358-7942-4E40-AF93-18EF33D320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0356B49-2C0E-451A-8A9A-74FDF9A8C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3B737-A709-4ABC-AFE0-A6B067850C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6816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B55DBB2-2936-4C5B-A898-17ABF8192B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7DD482A-BA7D-4219-92B7-5B66F76D4E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6365484-7FD2-4223-ACAC-F0B65AFF5E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343DC6-30E4-4569-999A-C703F926F2AF}" type="datetimeFigureOut">
              <a:rPr lang="en-US" smtClean="0"/>
              <a:t>12/2/2021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E91DAA7-F8E0-4BCD-8D26-540FF2A6E1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4E25FF6-6DD2-4839-9908-5D121329B4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C3B737-A709-4ABC-AFE0-A6B067850C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1267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AE3A209-E86B-43CF-A4CE-1917FCF9C1B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Введение в анализ временных рядов</a:t>
            </a:r>
            <a:endParaRPr lang="en-US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F23903C5-DDDB-4844-A0F0-92211EC406D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ru-RU" dirty="0"/>
              <a:t>Особенности предмета анализ временных рядов;</a:t>
            </a:r>
            <a:endParaRPr lang="ru-RU" b="1" dirty="0"/>
          </a:p>
          <a:p>
            <a:r>
              <a:rPr lang="ru-RU" dirty="0"/>
              <a:t>Обзор некоторых задач анализа временных рядов; </a:t>
            </a:r>
          </a:p>
          <a:p>
            <a:r>
              <a:rPr lang="ru-RU" dirty="0"/>
              <a:t>Типы временных рядов;</a:t>
            </a:r>
          </a:p>
          <a:p>
            <a:r>
              <a:rPr lang="ru-RU" dirty="0"/>
              <a:t>Особенности моделей временных рядов;</a:t>
            </a:r>
          </a:p>
          <a:p>
            <a:r>
              <a:rPr lang="ru-RU" dirty="0"/>
              <a:t>Примеры </a:t>
            </a:r>
            <a:r>
              <a:rPr lang="ru-RU" dirty="0" smtClean="0"/>
              <a:t>задач </a:t>
            </a:r>
            <a:r>
              <a:rPr lang="ru-RU" dirty="0"/>
              <a:t>анализа временных рядов</a:t>
            </a:r>
            <a:r>
              <a:rPr lang="ru-RU" dirty="0" smtClean="0"/>
              <a:t>;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431011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9B0BEDB-9774-4E17-9A6B-DBCF6A1F5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9955" y="197784"/>
            <a:ext cx="10515600" cy="1325563"/>
          </a:xfrm>
        </p:spPr>
        <p:txBody>
          <a:bodyPr>
            <a:normAutofit/>
          </a:bodyPr>
          <a:lstStyle/>
          <a:p>
            <a:r>
              <a:rPr lang="ru-RU" b="1" dirty="0"/>
              <a:t>Модели временных рядов</a:t>
            </a:r>
            <a:endParaRPr lang="en-US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CDB8E57-5CA8-497C-990E-C304F4FBE7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994" y="1114425"/>
            <a:ext cx="10885806" cy="5545789"/>
          </a:xfrm>
        </p:spPr>
        <p:txBody>
          <a:bodyPr>
            <a:normAutofit/>
          </a:bodyPr>
          <a:lstStyle/>
          <a:p>
            <a:r>
              <a:rPr lang="ru-RU" sz="2000" dirty="0"/>
              <a:t>Следует сделать несколько заметок касательно моделей временного ряда:</a:t>
            </a:r>
          </a:p>
          <a:p>
            <a:pPr lvl="0"/>
            <a:r>
              <a:rPr lang="ru-RU" sz="2000" dirty="0"/>
              <a:t>При проведении некоторой тренд-сезонной декомпозиции компонент шум может рассматриваться как вся остаточная часть.</a:t>
            </a:r>
          </a:p>
          <a:p>
            <a:pPr lvl="0"/>
            <a:r>
              <a:rPr lang="ru-RU" sz="2000" dirty="0"/>
              <a:t>Все компоненты y(t), кроме шумов имеют детерминированный характер.</a:t>
            </a:r>
          </a:p>
          <a:p>
            <a:pPr lvl="0"/>
            <a:r>
              <a:rPr lang="ru-RU" sz="2000" dirty="0"/>
              <a:t>Однако в некоторых случаях компоненты также могут рассматриваться как стохастические (только формально).</a:t>
            </a:r>
          </a:p>
          <a:p>
            <a:pPr lvl="0"/>
            <a:r>
              <a:rPr lang="ru-RU" sz="2000" dirty="0"/>
              <a:t>Относительно модели ряда следует отметить, что как правило, предполагается, что временные ряды генерируются через регулярные интервалы времени (например, дневная температура), и поэтому называются регулярными временными рядами. Однако данные временного ряда не обязательно должны поступать через определенные промежутки времени. В таком случае это называется нерегулярным временным рядом. Пополнение счета или снятие средств в банкомате являются примерами нерегулярных временных рядов.</a:t>
            </a:r>
          </a:p>
          <a:p>
            <a:r>
              <a:rPr lang="ru-RU" sz="2000" dirty="0"/>
              <a:t> </a:t>
            </a:r>
          </a:p>
        </p:txBody>
      </p:sp>
      <p:sp>
        <p:nvSpPr>
          <p:cNvPr id="5" name="Rectangle 231">
            <a:extLst>
              <a:ext uri="{FF2B5EF4-FFF2-40B4-BE49-F238E27FC236}">
                <a16:creationId xmlns:a16="http://schemas.microsoft.com/office/drawing/2014/main" id="{57F50B8E-A23A-4154-9A0C-994DE115AC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67755" y="4477385"/>
            <a:ext cx="52070" cy="10795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en-US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66C52228-8C94-4CF2-AD63-BA9617333B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635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/>
            </a:r>
            <a:b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4ECA1DAD-475E-4D0B-A20A-17535DDD41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42622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9B0BEDB-9774-4E17-9A6B-DBCF6A1F5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9955" y="197784"/>
            <a:ext cx="10515600" cy="1325563"/>
          </a:xfrm>
        </p:spPr>
        <p:txBody>
          <a:bodyPr>
            <a:normAutofit/>
          </a:bodyPr>
          <a:lstStyle/>
          <a:p>
            <a:r>
              <a:rPr lang="ru-RU" b="1" dirty="0"/>
              <a:t>Модели временных рядов</a:t>
            </a:r>
            <a:endParaRPr lang="en-US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CDB8E57-5CA8-497C-990E-C304F4FBE7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994" y="1114425"/>
            <a:ext cx="10885806" cy="5545789"/>
          </a:xfrm>
        </p:spPr>
        <p:txBody>
          <a:bodyPr>
            <a:noAutofit/>
          </a:bodyPr>
          <a:lstStyle/>
          <a:p>
            <a:r>
              <a:rPr lang="ru-RU" sz="1800" dirty="0"/>
              <a:t>Основные части временных рядов - это тренд и сезонность. Когда у нас есть данные, первое, что нам нужно, это определить часть тренда. </a:t>
            </a:r>
            <a:r>
              <a:rPr lang="ru-RU" sz="1800" b="1" dirty="0"/>
              <a:t>В отношении тренда важны следующие моменты.</a:t>
            </a:r>
            <a:endParaRPr lang="ru-RU" sz="1800" dirty="0"/>
          </a:p>
          <a:p>
            <a:pPr lvl="0"/>
            <a:r>
              <a:rPr lang="ru-RU" sz="1800" dirty="0"/>
              <a:t>Часто мы не знаем, как аппроксимировать тренд наилучшим образом, если это не линейный тренд.</a:t>
            </a:r>
          </a:p>
          <a:p>
            <a:pPr lvl="0"/>
            <a:r>
              <a:rPr lang="ru-RU" sz="1800" dirty="0"/>
              <a:t>Погрешность аппроксимации тренда имеет основное влияние на погрешность прогноза временного ряда или оценки его параметров.</a:t>
            </a:r>
          </a:p>
          <a:p>
            <a:pPr lvl="0"/>
            <a:r>
              <a:rPr lang="ru-RU" sz="1800" dirty="0"/>
              <a:t>Для большинства реальных временных рядов тренд - это функция не монотонного роста (или падения). То есть редко можно сказать, что мы имеем дело с монотонным трендом. В этом случае можно сказать, что мы говорим и о тренде, и о цикличности вместе.</a:t>
            </a:r>
          </a:p>
          <a:p>
            <a:pPr lvl="0"/>
            <a:r>
              <a:rPr lang="ru-RU" sz="1800" dirty="0"/>
              <a:t>Тренд может иметь точки перегиба и/или участки насыщения. Часто такие точки необходимо спрогнозировать с максимальной точностью.</a:t>
            </a:r>
          </a:p>
          <a:p>
            <a:pPr lvl="0"/>
            <a:r>
              <a:rPr lang="ru-RU" sz="1800" dirty="0"/>
              <a:t>Кусочно-монотонное поведение является естественным для многих реальных процессов, поэтому очень важно определить точку перегиба. Если тренд имеет сложную форму, может быть трудно его выделить. В некоторых случая можно неверно предположить его </a:t>
            </a:r>
            <a:r>
              <a:rPr lang="ru-RU" sz="1800" dirty="0" err="1"/>
              <a:t>отсуствие</a:t>
            </a:r>
            <a:r>
              <a:rPr lang="ru-RU" sz="1800" dirty="0"/>
              <a:t>.</a:t>
            </a:r>
          </a:p>
          <a:p>
            <a:pPr lvl="0"/>
            <a:r>
              <a:rPr lang="ru-RU" sz="1800" dirty="0"/>
              <a:t>Во многих случаях циклическую часть ряда можно рассматривать либо как его сложный тренд, либо как его сезонность.</a:t>
            </a:r>
          </a:p>
          <a:p>
            <a:pPr lvl="0"/>
            <a:r>
              <a:rPr lang="ru-RU" sz="1800" dirty="0"/>
              <a:t>На детерминированный тренд могут влиять несколько случайных эффектов, таких как случайное блуждание и дрейф. В это случае тренд будет иметь случайное поведение. Фактически, эти эффекты можно рассматривать как шум, но в основном они влияют только на часть тренда.</a:t>
            </a:r>
          </a:p>
        </p:txBody>
      </p:sp>
      <p:sp>
        <p:nvSpPr>
          <p:cNvPr id="5" name="Rectangle 231">
            <a:extLst>
              <a:ext uri="{FF2B5EF4-FFF2-40B4-BE49-F238E27FC236}">
                <a16:creationId xmlns:a16="http://schemas.microsoft.com/office/drawing/2014/main" id="{57F50B8E-A23A-4154-9A0C-994DE115AC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67755" y="4477385"/>
            <a:ext cx="52070" cy="10795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en-US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66C52228-8C94-4CF2-AD63-BA9617333B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635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/>
            </a:r>
            <a:b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4ECA1DAD-475E-4D0B-A20A-17535DDD41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41193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9B0BEDB-9774-4E17-9A6B-DBCF6A1F5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9955" y="197784"/>
            <a:ext cx="10515600" cy="1325563"/>
          </a:xfrm>
        </p:spPr>
        <p:txBody>
          <a:bodyPr>
            <a:normAutofit/>
          </a:bodyPr>
          <a:lstStyle/>
          <a:p>
            <a:r>
              <a:rPr lang="ru-RU" b="1" dirty="0"/>
              <a:t>Модели временных рядов</a:t>
            </a: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4CDB8E57-5CA8-497C-990E-C304F4FBE7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67994" y="1114425"/>
                <a:ext cx="10885806" cy="5545789"/>
              </a:xfrm>
            </p:spPr>
            <p:txBody>
              <a:bodyPr>
                <a:normAutofit/>
              </a:bodyPr>
              <a:lstStyle/>
              <a:p>
                <a:pPr marL="0" lvl="0" indent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</a:pPr>
                <a:r>
                  <a:rPr kumimoji="0" lang="ru-RU" altLang="en-US" sz="23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Простейшим случаем временного ряда является одномерная зависимость значения от времени, представленная в следующей форме</a:t>
                </a:r>
                <a:endParaRPr lang="ru-RU" sz="2300" i="1" dirty="0">
                  <a:solidFill>
                    <a:schemeClr val="tx1"/>
                  </a:solidFill>
                </a:endParaRPr>
              </a:p>
              <a:p>
                <a:pPr marL="0" lvl="0" indent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3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fr-FR" sz="23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23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fr-FR" sz="23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 = </m:t>
                      </m:r>
                      <m:sSub>
                        <m:sSubPr>
                          <m:ctrlPr>
                            <a:rPr lang="fr-FR" sz="23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3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fr-FR" sz="23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fr-FR" sz="23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+ </m:t>
                      </m:r>
                      <m:r>
                        <a:rPr lang="fr-FR" sz="23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𝑡𝑟𝑒𝑛𝑑</m:t>
                      </m:r>
                      <m:r>
                        <a:rPr lang="fr-FR" sz="23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23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fr-FR" sz="23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 +</m:t>
                      </m:r>
                      <m:r>
                        <a:rPr lang="fr-FR" sz="23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𝑠𝑒𝑎𝑠𝑜𝑛𝑎𝑙</m:t>
                      </m:r>
                      <m:r>
                        <a:rPr lang="fr-FR" sz="23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23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fr-FR" sz="23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 + </m:t>
                      </m:r>
                      <m:r>
                        <a:rPr lang="fr-FR" sz="23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𝑐𝑦𝑐𝑙𝑖𝑐</m:t>
                      </m:r>
                      <m:r>
                        <a:rPr lang="fr-FR" sz="23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23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fr-FR" sz="23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 + </m:t>
                      </m:r>
                      <m:r>
                        <a:rPr lang="fr-FR" sz="23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𝑛𝑜𝑖𝑠𝑒</m:t>
                      </m:r>
                      <m:r>
                        <a:rPr lang="fr-FR" sz="23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23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fr-FR" sz="23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3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ru-RU" sz="2300" dirty="0">
                    <a:solidFill>
                      <a:schemeClr val="tx1"/>
                    </a:solidFill>
                  </a:rPr>
                  <a:t>где</a:t>
                </a:r>
                <a:r>
                  <a:rPr lang="en-US" sz="2300" dirty="0">
                    <a:solidFill>
                      <a:schemeClr val="tx1"/>
                    </a:solidFill>
                  </a:rPr>
                  <a:t>      </a:t>
                </a:r>
              </a:p>
              <a:p>
                <a14:m>
                  <m:oMath xmlns:m="http://schemas.openxmlformats.org/officeDocument/2006/math">
                    <m:r>
                      <a:rPr lang="en-US" sz="23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3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3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3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300" dirty="0">
                    <a:solidFill>
                      <a:schemeClr val="tx1"/>
                    </a:solidFill>
                  </a:rPr>
                  <a:t> </a:t>
                </a:r>
                <a:r>
                  <a:rPr lang="ru-RU" sz="2300" dirty="0">
                    <a:solidFill>
                      <a:schemeClr val="tx1"/>
                    </a:solidFill>
                  </a:rPr>
                  <a:t>это временной ряд</a:t>
                </a:r>
                <a:r>
                  <a:rPr lang="en-US" sz="2300" dirty="0">
                    <a:solidFill>
                      <a:schemeClr val="tx1"/>
                    </a:solidFill>
                  </a:rPr>
                  <a:t>, </a:t>
                </a:r>
              </a:p>
              <a:p>
                <a:pPr lvl="1"/>
                <a:r>
                  <a:rPr lang="ru-RU" sz="2300" dirty="0">
                    <a:solidFill>
                      <a:schemeClr val="tx1"/>
                    </a:solidFill>
                  </a:rPr>
                  <a:t>Как </a:t>
                </a:r>
                <a:r>
                  <a:rPr lang="ru-RU" sz="23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правило</a:t>
                </a:r>
                <a:r>
                  <a:rPr lang="en-US" sz="23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23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ru-RU" sz="23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это временная метка;</a:t>
                </a:r>
                <a:endParaRPr lang="en-US" sz="23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2"/>
                <a:r>
                  <a:rPr lang="ru-RU" sz="19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Также может быть </a:t>
                </a:r>
                <a:r>
                  <a:rPr lang="ru-RU" sz="1900" dirty="0" err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декскрет</a:t>
                </a:r>
                <a:r>
                  <a:rPr lang="ru-RU" sz="19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9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 (</a:t>
                </a:r>
                <a:r>
                  <a:rPr lang="ru-RU" sz="19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номер выборки</a:t>
                </a:r>
                <a:r>
                  <a:rPr lang="en-US" sz="19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),  </a:t>
                </a:r>
              </a:p>
              <a:p>
                <a:pPr lvl="3"/>
                <a:r>
                  <a:rPr lang="ru-RU" sz="1900" i="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В</a:t>
                </a:r>
                <a:r>
                  <a:rPr lang="ru-RU" sz="1900" b="0" i="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этом случае можно пересчитать выборку во время как </a:t>
                </a:r>
                <a14:m>
                  <m:oMath xmlns:m="http://schemas.openxmlformats.org/officeDocument/2006/math">
                    <m:r>
                      <a:rPr lang="en-US" sz="17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17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7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7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⋅ </m:t>
                    </m:r>
                    <m:sSub>
                      <m:sSubPr>
                        <m:ctrlPr>
                          <a:rPr lang="en-US" sz="17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7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17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endParaRPr lang="en-US" sz="1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4"/>
                <a:r>
                  <a:rPr lang="ru-RU" sz="21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где</a:t>
                </a:r>
                <a:r>
                  <a:rPr lang="en-US" sz="21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1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1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1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sz="21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ru-RU" sz="21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период дискретизации </a:t>
                </a:r>
                <a:r>
                  <a:rPr lang="en-US" sz="21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n.            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3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3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ru-RU" sz="23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sz="2300" dirty="0">
                    <a:solidFill>
                      <a:schemeClr val="tx1"/>
                    </a:solidFill>
                  </a:rPr>
                  <a:t>это некоторый начальный уровень</a:t>
                </a:r>
                <a:r>
                  <a:rPr lang="en-US" sz="2300" dirty="0">
                    <a:solidFill>
                      <a:schemeClr val="tx1"/>
                    </a:solidFill>
                  </a:rPr>
                  <a:t> (</a:t>
                </a:r>
                <a:r>
                  <a:rPr lang="ru-RU" sz="2300" dirty="0">
                    <a:solidFill>
                      <a:schemeClr val="tx1"/>
                    </a:solidFill>
                  </a:rPr>
                  <a:t>смещение</a:t>
                </a:r>
                <a:r>
                  <a:rPr lang="en-US" sz="2300" dirty="0">
                    <a:solidFill>
                      <a:schemeClr val="tx1"/>
                    </a:solidFill>
                  </a:rPr>
                  <a:t>).     </a:t>
                </a:r>
              </a:p>
              <a:p>
                <a:pPr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ru-RU" altLang="en-US" sz="2300" dirty="0"/>
                  <a:t>Часто цикличность 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3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3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fr-FR" sz="23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ru-RU" altLang="en-US" sz="2300" dirty="0"/>
                  <a:t> включаются в тренд, в этом случае модель может быть задана как</a:t>
                </a:r>
                <a:endParaRPr lang="ru-RU" altLang="en-US" sz="2300" i="1" dirty="0"/>
              </a:p>
              <a:p>
                <a:pPr marL="0" indent="0" algn="ctr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</a:pPr>
                <a14:m>
                  <m:oMath xmlns:m="http://schemas.openxmlformats.org/officeDocument/2006/math">
                    <m:r>
                      <a:rPr lang="en-US" altLang="en-US" sz="2300" i="1" dirty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en-US" sz="23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sz="2300" i="1" dirty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en-US" sz="2300" i="1" dirty="0">
                        <a:latin typeface="Cambria Math" panose="02040503050406030204" pitchFamily="18" charset="0"/>
                      </a:rPr>
                      <m:t>) = </m:t>
                    </m:r>
                    <m:r>
                      <a:rPr lang="en-US" altLang="en-US" sz="2300" i="1" dirty="0">
                        <a:latin typeface="Cambria Math" panose="02040503050406030204" pitchFamily="18" charset="0"/>
                      </a:rPr>
                      <m:t>𝑡𝑟𝑒𝑛𝑑</m:t>
                    </m:r>
                    <m:r>
                      <a:rPr lang="en-US" altLang="en-US" sz="23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sz="2300" i="1" dirty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en-US" sz="2300" i="1" dirty="0">
                        <a:latin typeface="Cambria Math" panose="02040503050406030204" pitchFamily="18" charset="0"/>
                      </a:rPr>
                      <m:t>) +</m:t>
                    </m:r>
                    <m:r>
                      <a:rPr lang="en-US" altLang="en-US" sz="2300" i="1" dirty="0">
                        <a:latin typeface="Cambria Math" panose="02040503050406030204" pitchFamily="18" charset="0"/>
                      </a:rPr>
                      <m:t>𝑠𝑒𝑎𝑠𝑜𝑛𝑎𝑙</m:t>
                    </m:r>
                    <m:r>
                      <a:rPr lang="en-US" altLang="en-US" sz="23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sz="2300" i="1" dirty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en-US" sz="2300" i="1" dirty="0">
                        <a:latin typeface="Cambria Math" panose="02040503050406030204" pitchFamily="18" charset="0"/>
                      </a:rPr>
                      <m:t>) + </m:t>
                    </m:r>
                    <m:r>
                      <a:rPr lang="en-US" altLang="en-US" sz="2300" i="1" dirty="0">
                        <a:latin typeface="Cambria Math" panose="02040503050406030204" pitchFamily="18" charset="0"/>
                      </a:rPr>
                      <m:t>𝑛𝑜𝑖𝑠𝑒</m:t>
                    </m:r>
                    <m:r>
                      <a:rPr lang="en-US" altLang="en-US" sz="23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sz="2300" i="1" dirty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altLang="en-US" sz="2300" i="1" dirty="0"/>
                  <a:t>). </a:t>
                </a:r>
              </a:p>
              <a:p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4CDB8E57-5CA8-497C-990E-C304F4FBE7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7994" y="1114425"/>
                <a:ext cx="10885806" cy="5545789"/>
              </a:xfrm>
              <a:blipFill>
                <a:blip r:embed="rId2"/>
                <a:stretch>
                  <a:fillRect l="-840" t="-8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231">
            <a:extLst>
              <a:ext uri="{FF2B5EF4-FFF2-40B4-BE49-F238E27FC236}">
                <a16:creationId xmlns:a16="http://schemas.microsoft.com/office/drawing/2014/main" id="{57F50B8E-A23A-4154-9A0C-994DE115AC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67755" y="4477385"/>
            <a:ext cx="52070" cy="10795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en-US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66C52228-8C94-4CF2-AD63-BA9617333B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635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/>
            </a:r>
            <a:b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4ECA1DAD-475E-4D0B-A20A-17535DDD41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83262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9B0BEDB-9774-4E17-9A6B-DBCF6A1F5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0" y="197785"/>
            <a:ext cx="11025505" cy="983316"/>
          </a:xfrm>
        </p:spPr>
        <p:txBody>
          <a:bodyPr>
            <a:normAutofit/>
          </a:bodyPr>
          <a:lstStyle/>
          <a:p>
            <a:r>
              <a:rPr lang="ru-RU" b="1" dirty="0"/>
              <a:t>Модели временных рядов. Заметки</a:t>
            </a: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4CDB8E57-5CA8-497C-990E-C304F4FBE7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57175" y="1057277"/>
                <a:ext cx="11534775" cy="5694268"/>
              </a:xfrm>
            </p:spPr>
            <p:txBody>
              <a:bodyPr>
                <a:noAutofit/>
              </a:bodyPr>
              <a:lstStyle/>
              <a:p>
                <a:pPr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0" lang="ru-RU" altLang="en-US" sz="2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Open Sans"/>
                  </a:rPr>
                  <a:t>В некоторых случаях также можно встретить мультипликативную модель временных рядов.</a:t>
                </a:r>
                <a:endParaRPr kumimoji="0" lang="ru-RU" altLang="en-US" sz="2000" b="0" i="1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mbria Math" panose="02040503050406030204" pitchFamily="18" charset="0"/>
                </a:endParaRPr>
              </a:p>
              <a:p>
                <a:pPr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14:m>
                  <m:oMath xmlns:m="http://schemas.openxmlformats.org/officeDocument/2006/math">
                    <m:r>
                      <a:rPr kumimoji="0" lang="en-US" altLang="en-US" sz="2000" b="0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kumimoji="0" lang="en-US" altLang="en-US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0" lang="en-US" altLang="en-US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kumimoji="0" lang="en-US" altLang="en-US" sz="2000" b="0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= </m:t>
                    </m:r>
                    <m:r>
                      <a:rPr kumimoji="0" lang="en-US" altLang="en-US" sz="2000" b="0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𝑡𝑟𝑒𝑛𝑑</m:t>
                    </m:r>
                    <m:d>
                      <m:dPr>
                        <m:ctrlPr>
                          <a:rPr kumimoji="0" lang="en-US" altLang="en-US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0" lang="en-US" altLang="en-US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kumimoji="0" lang="en-US" altLang="en-US" sz="2000" b="0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⋅ </m:t>
                    </m:r>
                    <m:r>
                      <a:rPr kumimoji="0" lang="en-US" altLang="en-US" sz="2000" b="0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𝑠𝑒𝑎𝑠𝑜𝑛𝑎𝑙</m:t>
                    </m:r>
                    <m:d>
                      <m:dPr>
                        <m:ctrlPr>
                          <a:rPr kumimoji="0" lang="en-US" altLang="en-US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0" lang="en-US" altLang="en-US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kumimoji="0" lang="en-US" altLang="en-US" sz="2000" b="0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⋅ </m:t>
                    </m:r>
                    <m:r>
                      <a:rPr kumimoji="0" lang="en-US" altLang="en-US" sz="2000" b="0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𝑐𝑦𝑐𝑙𝑖𝑐</m:t>
                    </m:r>
                    <m:d>
                      <m:dPr>
                        <m:ctrlPr>
                          <a:rPr kumimoji="0" lang="en-US" altLang="en-US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0" lang="en-US" altLang="en-US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kumimoji="0" lang="en-US" altLang="en-US" sz="2000" b="0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⋅</m:t>
                    </m:r>
                    <m:r>
                      <a:rPr kumimoji="0" lang="en-US" altLang="en-US" sz="2000" b="0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𝑛𝑜𝑖𝑠𝑒</m:t>
                    </m:r>
                    <m:r>
                      <a:rPr kumimoji="0" lang="en-US" altLang="en-US" sz="2000" b="0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(</m:t>
                    </m:r>
                    <m:r>
                      <a:rPr kumimoji="0" lang="en-US" altLang="en-US" sz="2000" b="0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𝑡</m:t>
                    </m:r>
                    <m:r>
                      <a:rPr kumimoji="0" lang="en-US" altLang="en-US" sz="2000" b="0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0" lang="en-US" altLang="en-US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Open Sans"/>
                </a:endParaRPr>
              </a:p>
              <a:p>
                <a:pPr lvl="1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ru-RU" altLang="en-US" sz="2000" dirty="0">
                    <a:latin typeface="Open Sans"/>
                  </a:rPr>
                  <a:t>В противоположность </a:t>
                </a:r>
                <a:r>
                  <a:rPr lang="ru-RU" altLang="en-US" sz="2000" dirty="0" err="1">
                    <a:latin typeface="Open Sans"/>
                  </a:rPr>
                  <a:t>мультиплекативной</a:t>
                </a:r>
                <a:r>
                  <a:rPr lang="ru-RU" altLang="en-US" sz="2000" dirty="0">
                    <a:latin typeface="Open Sans"/>
                  </a:rPr>
                  <a:t>, приведенная выше модель может назваться аддитивной</a:t>
                </a:r>
                <a:r>
                  <a:rPr kumimoji="0" lang="en-US" altLang="en-US" sz="2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Open Sans"/>
                  </a:rPr>
                  <a:t>.</a:t>
                </a:r>
              </a:p>
              <a:p>
                <a:pPr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0" lang="ru-RU" altLang="en-US" sz="2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Open Sans"/>
                  </a:rPr>
                  <a:t>В общем случае, любая модель временного рядя может быть представлена как комбинация нескольких мультипликативных моделей и аддитивных моделей, например</a:t>
                </a:r>
                <a:endParaRPr kumimoji="0" lang="ru-RU" altLang="en-US" sz="2000" b="0" i="1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mbria Math" panose="02040503050406030204" pitchFamily="18" charset="0"/>
                </a:endParaRPr>
              </a:p>
              <a:p>
                <a:pPr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14:m>
                  <m:oMath xmlns:m="http://schemas.openxmlformats.org/officeDocument/2006/math">
                    <m:r>
                      <a:rPr kumimoji="0" lang="en-US" altLang="en-US" sz="2000" b="0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kumimoji="0" lang="en-US" altLang="en-US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0" lang="en-US" altLang="en-US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kumimoji="0" lang="en-US" altLang="en-US" sz="2000" b="0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kumimoji="0" lang="en-US" altLang="en-US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altLang="en-US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kumimoji="0" lang="en-US" altLang="en-US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kumimoji="0" lang="en-US" altLang="en-US" sz="2000" b="0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 + </m:t>
                    </m:r>
                    <m:d>
                      <m:dPr>
                        <m:ctrlPr>
                          <a:rPr kumimoji="0" lang="en-US" altLang="en-US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0" lang="en-US" altLang="en-US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𝑡𝑟𝑒𝑛𝑑</m:t>
                        </m:r>
                        <m:d>
                          <m:dPr>
                            <m:ctrlPr>
                              <a:rPr kumimoji="0" lang="en-US" altLang="en-US" sz="2000" b="0" i="1" u="none" strike="noStrike" cap="none" normalizeH="0" baseline="0" dirty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0" lang="en-US" altLang="en-US" sz="2000" b="0" i="1" u="none" strike="noStrike" cap="none" normalizeH="0" baseline="0" dirty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kumimoji="0" lang="en-US" altLang="en-US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⋅ </m:t>
                        </m:r>
                        <m:r>
                          <a:rPr kumimoji="0" lang="en-US" altLang="en-US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𝑐𝑦𝑐𝑙𝑖𝑐</m:t>
                        </m:r>
                        <m:d>
                          <m:dPr>
                            <m:ctrlPr>
                              <a:rPr kumimoji="0" lang="en-US" altLang="en-US" sz="2000" b="0" i="1" u="none" strike="noStrike" cap="none" normalizeH="0" baseline="0" dirty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0" lang="en-US" altLang="en-US" sz="2000" b="0" i="1" u="none" strike="noStrike" cap="none" normalizeH="0" baseline="0" dirty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kumimoji="0" lang="en-US" altLang="en-US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+ </m:t>
                        </m:r>
                        <m:r>
                          <a:rPr kumimoji="0" lang="en-US" altLang="en-US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𝑠𝑒𝑎𝑠𝑜𝑛𝑎</m:t>
                        </m:r>
                        <m:sSub>
                          <m:sSubPr>
                            <m:ctrlPr>
                              <a:rPr kumimoji="0" lang="en-US" altLang="en-US" sz="2000" b="0" i="1" u="none" strike="noStrike" cap="none" normalizeH="0" baseline="0" dirty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en-US" altLang="en-US" sz="2000" b="0" i="1" u="none" strike="noStrike" cap="none" normalizeH="0" baseline="0" dirty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kumimoji="0" lang="en-US" altLang="en-US" sz="2000" b="0" i="1" u="none" strike="noStrike" cap="none" normalizeH="0" baseline="0" dirty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kumimoji="0" lang="en-US" altLang="en-US" sz="2000" b="0" i="1" u="none" strike="noStrike" cap="none" normalizeH="0" baseline="0" dirty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0" lang="en-US" altLang="en-US" sz="2000" b="0" i="1" u="none" strike="noStrike" cap="none" normalizeH="0" baseline="0" dirty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  <m:r>
                      <a:rPr kumimoji="0" lang="en-US" altLang="en-US" sz="2000" b="0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⋅ </m:t>
                    </m:r>
                    <m:r>
                      <a:rPr kumimoji="0" lang="en-US" altLang="en-US" sz="2000" b="0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𝑠𝑒𝑎𝑠𝑜𝑛𝑎</m:t>
                    </m:r>
                    <m:sSub>
                      <m:sSubPr>
                        <m:ctrlPr>
                          <a:rPr kumimoji="0" lang="en-US" altLang="en-US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altLang="en-US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kumimoji="0" lang="en-US" altLang="en-US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kumimoji="0" lang="en-US" altLang="en-US" sz="2000" b="0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(</m:t>
                    </m:r>
                    <m:r>
                      <a:rPr kumimoji="0" lang="en-US" altLang="en-US" sz="2000" b="0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𝑡</m:t>
                    </m:r>
                    <m:r>
                      <a:rPr kumimoji="0" lang="en-US" altLang="en-US" sz="2000" b="0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) + </m:t>
                    </m:r>
                    <m:r>
                      <a:rPr kumimoji="0" lang="en-US" altLang="en-US" sz="2000" b="0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𝑛𝑜𝑖𝑠𝑒</m:t>
                    </m:r>
                    <m:r>
                      <a:rPr kumimoji="0" lang="en-US" altLang="en-US" sz="2000" b="0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(</m:t>
                    </m:r>
                    <m:r>
                      <a:rPr kumimoji="0" lang="en-US" altLang="en-US" sz="2000" b="0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𝑡</m:t>
                    </m:r>
                    <m:r>
                      <a:rPr kumimoji="0" lang="en-US" altLang="en-US" sz="2000" b="0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).</m:t>
                    </m:r>
                  </m:oMath>
                </a14:m>
                <a:endParaRPr kumimoji="0" lang="en-US" altLang="en-US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Open Sans"/>
                </a:endParaRPr>
              </a:p>
              <a:p>
                <a:pPr lvl="1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ru-RU" altLang="en-US" sz="2000" dirty="0">
                    <a:latin typeface="Open Sans"/>
                  </a:rPr>
                  <a:t>В более общих и сложных случаях модель может иметь несколько составляющих тренда или других компоненты, находящихся в некоторых (необязательно линейных) отношениях одна к другой.</a:t>
                </a:r>
                <a:endParaRPr kumimoji="0" lang="en-US" altLang="en-US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Open Sans"/>
                </a:endParaRPr>
              </a:p>
              <a:p>
                <a:pPr lvl="1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0" lang="ru-RU" altLang="en-US" sz="2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Open Sans"/>
                  </a:rPr>
                  <a:t>Например модель</a:t>
                </a:r>
                <a:r>
                  <a:rPr kumimoji="0" lang="en-US" altLang="en-US" sz="2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Open Sans"/>
                  </a:rPr>
                  <a:t>, </a:t>
                </a:r>
                <a:r>
                  <a:rPr kumimoji="0" lang="en-US" altLang="en-US" sz="20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Open Sans"/>
                  </a:rPr>
                  <a:t>facebook</a:t>
                </a:r>
                <a:r>
                  <a:rPr kumimoji="0" lang="en-US" altLang="en-US" sz="2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Open Sans"/>
                  </a:rPr>
                  <a:t> prophet </a:t>
                </a:r>
                <a:r>
                  <a:rPr kumimoji="0" lang="ru-RU" altLang="en-US" sz="2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Open Sans"/>
                  </a:rPr>
                  <a:t>предполагает, что следует включать редкие, но регулярные события по типу праздничных дней в модель следующим образом:</a:t>
                </a:r>
                <a:endParaRPr kumimoji="0" lang="en-US" altLang="en-US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Open Sans"/>
                </a:endParaRPr>
              </a:p>
              <a:p>
                <a:pPr marL="0" lvl="0" indent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</a:pPr>
                <a:r>
                  <a:rPr kumimoji="0" lang="en-US" altLang="en-US" sz="2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Open Sans"/>
                  </a:rPr>
                  <a:t>	</a:t>
                </a:r>
                <a14:m>
                  <m:oMath xmlns:m="http://schemas.openxmlformats.org/officeDocument/2006/math">
                    <m:r>
                      <a:rPr kumimoji="0" lang="en-US" altLang="en-US" sz="2000" b="0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𝑦</m:t>
                    </m:r>
                    <m:r>
                      <a:rPr kumimoji="0" lang="en-US" altLang="en-US" sz="2000" b="0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(</m:t>
                    </m:r>
                    <m:r>
                      <a:rPr kumimoji="0" lang="en-US" altLang="en-US" sz="2000" b="0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𝑡</m:t>
                    </m:r>
                    <m:r>
                      <a:rPr kumimoji="0" lang="en-US" altLang="en-US" sz="2000" b="0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) = </m:t>
                    </m:r>
                    <m:r>
                      <a:rPr kumimoji="0" lang="en-US" altLang="en-US" sz="2000" b="0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𝑡𝑟𝑒𝑛𝑑</m:t>
                    </m:r>
                    <m:r>
                      <a:rPr kumimoji="0" lang="en-US" altLang="en-US" sz="2000" b="0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(</m:t>
                    </m:r>
                    <m:r>
                      <a:rPr kumimoji="0" lang="en-US" altLang="en-US" sz="2000" b="0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𝑡</m:t>
                    </m:r>
                    <m:r>
                      <a:rPr kumimoji="0" lang="en-US" altLang="en-US" sz="2000" b="0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)+</m:t>
                    </m:r>
                    <m:nary>
                      <m:naryPr>
                        <m:chr m:val="∑"/>
                        <m:ctrlPr>
                          <a:rPr kumimoji="0" lang="en-US" altLang="en-US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kumimoji="0" lang="en-US" altLang="en-US" sz="2000" b="0" i="1" u="none" strike="noStrike" cap="none" normalizeH="0" baseline="0" dirty="0" err="1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kumimoji="0" lang="en-US" altLang="en-US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kumimoji="0" lang="en-US" altLang="en-US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𝑀</m:t>
                        </m:r>
                      </m:sup>
                      <m:e>
                        <m:r>
                          <a:rPr kumimoji="0" lang="en-US" altLang="en-US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𝑠𝑒𝑎𝑠𝑜𝑛𝑎𝑙</m:t>
                        </m:r>
                        <m:r>
                          <a:rPr kumimoji="0" lang="en-US" altLang="en-US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kumimoji="0" lang="en-US" altLang="en-US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kumimoji="0" lang="en-US" altLang="en-US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kumimoji="0" lang="en-US" altLang="en-US" sz="2000" b="0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+</m:t>
                    </m:r>
                    <m:nary>
                      <m:naryPr>
                        <m:chr m:val="∑"/>
                        <m:ctrlPr>
                          <a:rPr kumimoji="0" lang="en-US" altLang="en-US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kumimoji="0" lang="en-US" altLang="en-US" sz="2000" b="0" i="1" u="none" strike="noStrike" cap="none" normalizeH="0" baseline="0" dirty="0" err="1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kumimoji="0" lang="en-US" altLang="en-US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kumimoji="0" lang="en-US" altLang="en-US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  <m:e>
                        <m:r>
                          <a:rPr kumimoji="0" lang="en-US" altLang="en-US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h𝑜𝑙𝑖𝑑𝑎𝑦𝑠</m:t>
                        </m:r>
                        <m:r>
                          <a:rPr kumimoji="0" lang="en-US" altLang="en-US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kumimoji="0" lang="en-US" altLang="en-US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kumimoji="0" lang="en-US" altLang="en-US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kumimoji="0" lang="en-US" altLang="en-US" sz="2000" b="0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 + </m:t>
                    </m:r>
                    <m:r>
                      <a:rPr kumimoji="0" lang="en-US" altLang="en-US" sz="2000" b="0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𝑛𝑜𝑖𝑠𝑒</m:t>
                    </m:r>
                    <m:r>
                      <a:rPr kumimoji="0" lang="en-US" altLang="en-US" sz="2000" b="0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(</m:t>
                    </m:r>
                    <m:r>
                      <a:rPr kumimoji="0" lang="en-US" altLang="en-US" sz="2000" b="0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𝑡</m:t>
                    </m:r>
                    <m:r>
                      <a:rPr kumimoji="0" lang="en-US" altLang="en-US" sz="2000" b="0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).</m:t>
                    </m:r>
                  </m:oMath>
                </a14:m>
                <a:endParaRPr kumimoji="0" lang="en-US" altLang="en-US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Open Sans"/>
                </a:endParaRPr>
              </a:p>
              <a:p>
                <a:pPr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0" lang="ru-RU" altLang="en-US" sz="2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Open Sans"/>
                  </a:rPr>
                  <a:t>Также иногда следуе</a:t>
                </a:r>
                <a:r>
                  <a:rPr lang="ru-RU" altLang="en-US" sz="2000" dirty="0">
                    <a:latin typeface="Open Sans"/>
                  </a:rPr>
                  <a:t>т включать в модель </a:t>
                </a:r>
                <a:r>
                  <a:rPr lang="ru-RU" altLang="en-US" sz="2000" dirty="0" err="1">
                    <a:latin typeface="Open Sans"/>
                  </a:rPr>
                  <a:t>анаомалии</a:t>
                </a:r>
                <a:r>
                  <a:rPr kumimoji="0" lang="en-US" altLang="en-US" sz="2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Open Sans"/>
                  </a:rPr>
                  <a:t>,</a:t>
                </a:r>
              </a:p>
              <a:p>
                <a:pPr marL="0" lvl="0" indent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en-US" sz="20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kumimoji="0" lang="en-US" altLang="en-US" sz="20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0" lang="en-US" altLang="en-US" sz="20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kumimoji="0" lang="en-US" altLang="en-US" sz="20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) = </m:t>
                      </m:r>
                      <m:r>
                        <a:rPr kumimoji="0" lang="en-US" altLang="en-US" sz="20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𝑡𝑟𝑒𝑛𝑑</m:t>
                      </m:r>
                      <m:r>
                        <a:rPr kumimoji="0" lang="en-US" altLang="en-US" sz="20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0" lang="en-US" altLang="en-US" sz="20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kumimoji="0" lang="en-US" altLang="en-US" sz="20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)+</m:t>
                      </m:r>
                      <m:nary>
                        <m:naryPr>
                          <m:chr m:val="∑"/>
                          <m:ctrlPr>
                            <a:rPr kumimoji="0" lang="en-US" altLang="en-US" sz="2000" b="0" i="1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kumimoji="0" lang="en-US" altLang="en-US" sz="2000" b="0" i="1" u="none" strike="noStrike" cap="none" normalizeH="0" baseline="0" dirty="0" err="1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0" lang="en-US" altLang="en-US" sz="2000" b="0" i="1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kumimoji="0" lang="en-US" altLang="en-US" sz="2000" b="0" i="1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  <m:e>
                          <m:r>
                            <a:rPr kumimoji="0" lang="en-US" altLang="en-US" sz="2000" b="0" i="1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𝑠𝑒𝑎𝑠𝑜𝑛𝑎𝑙</m:t>
                          </m:r>
                          <m:r>
                            <a:rPr kumimoji="0" lang="en-US" altLang="en-US" sz="2000" b="0" i="1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0" lang="en-US" altLang="en-US" sz="2000" b="0" i="1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0" lang="en-US" altLang="en-US" sz="2000" b="0" i="1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kumimoji="0" lang="en-US" altLang="en-US" sz="20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kumimoji="0" lang="en-US" altLang="en-US" sz="2000" b="0" i="1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kumimoji="0" lang="en-US" altLang="en-US" sz="2000" b="0" i="1" u="none" strike="noStrike" cap="none" normalizeH="0" baseline="0" dirty="0" err="1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0" lang="en-US" altLang="en-US" sz="2000" b="0" i="1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kumimoji="0" lang="en-US" altLang="en-US" sz="2000" b="0" i="1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𝐻</m:t>
                          </m:r>
                        </m:sup>
                        <m:e>
                          <m:r>
                            <a:rPr kumimoji="0" lang="en-US" altLang="en-US" sz="2000" b="0" i="1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h𝑜𝑙𝑖𝑑𝑎𝑦𝑠</m:t>
                          </m:r>
                          <m:r>
                            <a:rPr kumimoji="0" lang="en-US" altLang="en-US" sz="2000" b="0" i="1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0" lang="en-US" altLang="en-US" sz="2000" b="0" i="1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0" lang="en-US" altLang="en-US" sz="2000" b="0" i="1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kumimoji="0" lang="en-US" altLang="en-US" sz="20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 + </m:t>
                      </m:r>
                      <m:r>
                        <a:rPr kumimoji="0" lang="en-US" altLang="en-US" sz="20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𝑛𝑜𝑖𝑠𝑒</m:t>
                      </m:r>
                      <m:r>
                        <a:rPr kumimoji="0" lang="en-US" altLang="en-US" sz="20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0" lang="en-US" altLang="en-US" sz="20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kumimoji="0" lang="en-US" altLang="en-US" sz="20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)+</m:t>
                      </m:r>
                      <m:r>
                        <a:rPr kumimoji="0" lang="en-US" altLang="en-US" sz="20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𝑎𝑛𝑜𝑚𝑎𝑙𝑦</m:t>
                      </m:r>
                      <m:r>
                        <a:rPr kumimoji="0" lang="en-US" altLang="en-US" sz="20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0" lang="en-US" altLang="en-US" sz="20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kumimoji="0" lang="en-US" altLang="en-US" sz="20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).</m:t>
                      </m:r>
                    </m:oMath>
                  </m:oMathPara>
                </a14:m>
                <a:endParaRPr kumimoji="0" lang="en-US" altLang="en-US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4CDB8E57-5CA8-497C-990E-C304F4FBE7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7175" y="1057277"/>
                <a:ext cx="11534775" cy="5694268"/>
              </a:xfrm>
              <a:blipFill>
                <a:blip r:embed="rId2"/>
                <a:stretch>
                  <a:fillRect l="-476" t="-428" r="-7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231">
            <a:extLst>
              <a:ext uri="{FF2B5EF4-FFF2-40B4-BE49-F238E27FC236}">
                <a16:creationId xmlns:a16="http://schemas.microsoft.com/office/drawing/2014/main" id="{57F50B8E-A23A-4154-9A0C-994DE115AC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67755" y="4477385"/>
            <a:ext cx="52070" cy="10795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en-US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66C52228-8C94-4CF2-AD63-BA9617333B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635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/>
            </a:r>
            <a:b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4ECA1DAD-475E-4D0B-A20A-17535DDD41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17029800-8894-4689-9661-66448B17B8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Picture 2" descr="imageTS.png">
            <a:extLst>
              <a:ext uri="{FF2B5EF4-FFF2-40B4-BE49-F238E27FC236}">
                <a16:creationId xmlns:a16="http://schemas.microsoft.com/office/drawing/2014/main" id="{4DAD70E3-2CAA-4CE6-9FA7-6622889FE6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1675" y="4803502"/>
            <a:ext cx="2200275" cy="997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30988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9B0BEDB-9774-4E17-9A6B-DBCF6A1F5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0" y="197785"/>
            <a:ext cx="11025505" cy="983316"/>
          </a:xfrm>
        </p:spPr>
        <p:txBody>
          <a:bodyPr>
            <a:normAutofit/>
          </a:bodyPr>
          <a:lstStyle/>
          <a:p>
            <a:r>
              <a:rPr lang="ru-RU" b="1" dirty="0"/>
              <a:t>Задачи анализа временных рядов. </a:t>
            </a:r>
            <a:endParaRPr lang="en-US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CDB8E57-5CA8-497C-990E-C304F4FBE7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7175" y="1057277"/>
            <a:ext cx="11534775" cy="569426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b="1" dirty="0"/>
              <a:t>Основные задачи анализа временных рядов:</a:t>
            </a:r>
            <a:endParaRPr lang="ru-RU" sz="2000" dirty="0"/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прогнозирование будущих значения в серии (может быть прогнозирование значений вне выборки или внутри нее).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оценка параметров ряда. Например, период сезонности (или цикличности), наклон тренда.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обнаружение аномалий.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Поиск закономерностей при распознавании и классификации участков временных рядов.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Сегментация временных рядов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Восстановление неполного ряда (при отсутствии некоторых данных).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Кластеризация временных рядов.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b="1" dirty="0"/>
              <a:t> </a:t>
            </a:r>
            <a:r>
              <a:rPr lang="ru-RU" sz="2000" b="1" dirty="0" smtClean="0"/>
              <a:t>Вспомогательные </a:t>
            </a:r>
            <a:r>
              <a:rPr lang="ru-RU" sz="2000" b="1" dirty="0"/>
              <a:t>задачи анализа временных рядов:</a:t>
            </a:r>
            <a:endParaRPr lang="ru-RU" sz="2000" dirty="0"/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шумоподавление.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Преобразование (трансформация) временного ряда. Нелинейное преобразование для лучшего представления временных рядов, простейшими из них являются производные и логарифмические преобразования.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Разложение временного ряда (декомпозиция). Извлечение некоторых компонентов, например тренда.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Повторная дискретизация и повторное квантование рядов. Например, если у нас есть серии с неравномерными шагами или для уменьшения размерности. ​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31">
            <a:extLst>
              <a:ext uri="{FF2B5EF4-FFF2-40B4-BE49-F238E27FC236}">
                <a16:creationId xmlns:a16="http://schemas.microsoft.com/office/drawing/2014/main" id="{57F50B8E-A23A-4154-9A0C-994DE115AC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67755" y="4477385"/>
            <a:ext cx="52070" cy="10795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en-US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66C52228-8C94-4CF2-AD63-BA9617333B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635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/>
            </a:r>
            <a:b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4ECA1DAD-475E-4D0B-A20A-17535DDD41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17029800-8894-4689-9661-66448B17B8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09103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image.png">
            <a:extLst>
              <a:ext uri="{FF2B5EF4-FFF2-40B4-BE49-F238E27FC236}">
                <a16:creationId xmlns:a16="http://schemas.microsoft.com/office/drawing/2014/main" id="{307F9151-F059-46F3-99E4-AC621989CD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8554" y="1825625"/>
            <a:ext cx="7718895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1DAFCDC-E614-4B57-AB8E-A22A81B80EC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838199" y="366187"/>
            <a:ext cx="10277475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en-US" sz="4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Open Sans"/>
              </a:rPr>
              <a:t>Примеры аддитивных и мультипликативных временных рядов</a:t>
            </a:r>
            <a:endParaRPr kumimoji="0" lang="en-US" altLang="en-US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25218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CE6FB685-2459-4AE2-9FD4-8A85C02E97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3900" y="1504950"/>
            <a:ext cx="10629900" cy="4672013"/>
          </a:xfrm>
        </p:spPr>
        <p:txBody>
          <a:bodyPr/>
          <a:lstStyle/>
          <a:p>
            <a:r>
              <a:rPr lang="ru-RU" dirty="0"/>
              <a:t>Как правило, временной ряд может быть представлен (разложен) на его основные компоненты методами анализа временных рядов.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1DAFCDC-E614-4B57-AB8E-A22A81B80EC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838199" y="673963"/>
            <a:ext cx="10277475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en-US" sz="4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Open Sans"/>
              </a:rPr>
              <a:t>Приме разложения временного ряда</a:t>
            </a:r>
            <a:endParaRPr kumimoji="0" lang="en-US" altLang="en-US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314" name="Picture 2" descr="image.png">
            <a:extLst>
              <a:ext uri="{FF2B5EF4-FFF2-40B4-BE49-F238E27FC236}">
                <a16:creationId xmlns:a16="http://schemas.microsoft.com/office/drawing/2014/main" id="{5475BAD1-2B9C-4D12-8B6C-494AB8D9F1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7425" y="2291287"/>
            <a:ext cx="6019800" cy="4508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09553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1DAFCDC-E614-4B57-AB8E-A22A81B80EC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838199" y="673963"/>
            <a:ext cx="10277475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ctr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kumimoji="0" lang="ru-RU" altLang="en-US" sz="4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Open Sans"/>
              </a:rPr>
              <a:t>Пример данных с мульти-сезонностью</a:t>
            </a:r>
            <a:endParaRPr kumimoji="0" lang="en-US" altLang="en-US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4338" name="Picture 2" descr="image.png">
            <a:extLst>
              <a:ext uri="{FF2B5EF4-FFF2-40B4-BE49-F238E27FC236}">
                <a16:creationId xmlns:a16="http://schemas.microsoft.com/office/drawing/2014/main" id="{FF68EEDA-1B95-4127-8219-70FF25BBDC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199" y="1381125"/>
            <a:ext cx="7667625" cy="5476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32392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9B0BEDB-9774-4E17-9A6B-DBCF6A1F5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994" y="188259"/>
            <a:ext cx="11009631" cy="1325563"/>
          </a:xfrm>
        </p:spPr>
        <p:txBody>
          <a:bodyPr>
            <a:normAutofit/>
          </a:bodyPr>
          <a:lstStyle/>
          <a:p>
            <a:pPr algn="ctr"/>
            <a:r>
              <a:rPr lang="ru-RU" sz="4000" b="1" dirty="0"/>
              <a:t>Примеры приложений</a:t>
            </a:r>
            <a:r>
              <a:rPr lang="en-US" sz="4000" b="1" dirty="0"/>
              <a:t> </a:t>
            </a:r>
            <a:r>
              <a:rPr lang="ru-RU" sz="4000" b="1" dirty="0"/>
              <a:t>анализа временных рядов.</a:t>
            </a:r>
            <a:endParaRPr lang="en-US" sz="4000" dirty="0">
              <a:latin typeface="+mn-lt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CDB8E57-5CA8-497C-990E-C304F4FBE7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994" y="1264368"/>
            <a:ext cx="10885806" cy="5315726"/>
          </a:xfrm>
        </p:spPr>
        <p:txBody>
          <a:bodyPr>
            <a:normAutofit/>
          </a:bodyPr>
          <a:lstStyle/>
          <a:p>
            <a:r>
              <a:rPr lang="ru-RU" sz="2000" dirty="0"/>
              <a:t>Интерпретация характеристик данных как компонентов временных рядов зависит от нашей цели. Как правило, прежде чем принять решение о модели временных рядов, нам необходимо сделать и проверить несколько </a:t>
            </a:r>
            <a:r>
              <a:rPr lang="ru-RU" sz="2000" dirty="0" smtClean="0"/>
              <a:t>гипотез.</a:t>
            </a:r>
          </a:p>
          <a:p>
            <a:r>
              <a:rPr lang="ru-RU" sz="2000" dirty="0" smtClean="0"/>
              <a:t>Например, на слайдах показан пример цены </a:t>
            </a:r>
            <a:r>
              <a:rPr lang="ru-RU" sz="2000" dirty="0" err="1" smtClean="0"/>
              <a:t>биткойна</a:t>
            </a:r>
            <a:r>
              <a:rPr lang="ru-RU" sz="2000" dirty="0" smtClean="0"/>
              <a:t>. Если необходимо рассматривать изменение цены в течение дня, то мы будем рассматривать изменение цены в течение нескольких часов как сезонность, изменение в течение недели как тренд, изменение в течение дня как циклические компоненты и минутное изменение как шум. Но если мы хотим оценить цену за месяц, то изменение дня будет рассматриваться как шумовая часть, а также, вероятно мы сможем идентифицировать несколько трендов.  Таким образом, первая задача анализа временных рядов (по крайней мере, в его классической форме) - представить модель ряда. В идеале нам нужна полностью формально описанная модель ряда. Если составление таковой представляет проблему, то, по крайней мере, нам нужна модель тренда (и / или включая циклическую часть).</a:t>
            </a:r>
            <a:endParaRPr lang="ru-RU" sz="2000" dirty="0"/>
          </a:p>
        </p:txBody>
      </p:sp>
      <p:sp>
        <p:nvSpPr>
          <p:cNvPr id="5" name="Rectangle 231">
            <a:extLst>
              <a:ext uri="{FF2B5EF4-FFF2-40B4-BE49-F238E27FC236}">
                <a16:creationId xmlns:a16="http://schemas.microsoft.com/office/drawing/2014/main" id="{57F50B8E-A23A-4154-9A0C-994DE115AC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67755" y="4477385"/>
            <a:ext cx="52070" cy="10795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en-US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66C52228-8C94-4CF2-AD63-BA9617333B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635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/>
            </a:r>
            <a:b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55610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B5CEB70-24DC-4675-A339-770D32F02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92150"/>
          </a:xfrm>
        </p:spPr>
        <p:txBody>
          <a:bodyPr>
            <a:normAutofit fontScale="90000"/>
          </a:bodyPr>
          <a:lstStyle/>
          <a:p>
            <a:r>
              <a:rPr lang="ru-RU" altLang="en-US" dirty="0">
                <a:solidFill>
                  <a:srgbClr val="333333"/>
                </a:solidFill>
                <a:latin typeface="Open Sans"/>
              </a:rPr>
              <a:t>Интерпретируемость временных рядов</a:t>
            </a:r>
            <a:endParaRPr lang="en-US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A407AE0-DFB9-4EEB-B9BD-5D9D13410C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8398" y="1215231"/>
            <a:ext cx="11793114" cy="4351338"/>
          </a:xfrm>
        </p:spPr>
        <p:txBody>
          <a:bodyPr>
            <a:normAutofit/>
          </a:bodyPr>
          <a:lstStyle/>
          <a:p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Дневной анализ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386" name="Picture 2" descr="image_btc_day.png">
            <a:extLst>
              <a:ext uri="{FF2B5EF4-FFF2-40B4-BE49-F238E27FC236}">
                <a16:creationId xmlns:a16="http://schemas.microsoft.com/office/drawing/2014/main" id="{210403FF-03D1-4B5F-8F66-4DAFDAFFB9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6" y="1963936"/>
            <a:ext cx="5403226" cy="3998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 descr="image.png">
            <a:extLst>
              <a:ext uri="{FF2B5EF4-FFF2-40B4-BE49-F238E27FC236}">
                <a16:creationId xmlns:a16="http://schemas.microsoft.com/office/drawing/2014/main" id="{A44BF481-4B93-428B-8A98-4980A35537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5663" y="1963936"/>
            <a:ext cx="6027939" cy="3922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Объект 2">
            <a:extLst>
              <a:ext uri="{FF2B5EF4-FFF2-40B4-BE49-F238E27FC236}">
                <a16:creationId xmlns:a16="http://schemas.microsoft.com/office/drawing/2014/main" id="{124EFE4E-3807-4EF6-8E05-AD0B0239BED6}"/>
              </a:ext>
            </a:extLst>
          </p:cNvPr>
          <p:cNvSpPr txBox="1">
            <a:spLocks/>
          </p:cNvSpPr>
          <p:nvPr/>
        </p:nvSpPr>
        <p:spPr>
          <a:xfrm>
            <a:off x="5855663" y="1253331"/>
            <a:ext cx="1179311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месячный анализ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91581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9B0BEDB-9774-4E17-9A6B-DBCF6A1F5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7496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b="1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Анализ временных рядов</a:t>
            </a:r>
            <a:endParaRPr lang="en-US" dirty="0">
              <a:latin typeface="+mn-lt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CDB8E57-5CA8-497C-990E-C304F4FBE7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924" y="1254843"/>
            <a:ext cx="11229174" cy="5521972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ru-RU" sz="2400" b="1" dirty="0">
                <a:ea typeface="Calibri" panose="020F0502020204030204" pitchFamily="34" charset="0"/>
                <a:cs typeface="Times New Roman" panose="02020603050405020304" pitchFamily="18" charset="0"/>
              </a:rPr>
              <a:t>Временные ряды — </a:t>
            </a:r>
            <a:r>
              <a:rPr lang="ru-RU" sz="2400" dirty="0">
                <a:ea typeface="Calibri" panose="020F0502020204030204" pitchFamily="34" charset="0"/>
                <a:cs typeface="Times New Roman" panose="02020603050405020304" pitchFamily="18" charset="0"/>
              </a:rPr>
              <a:t>это набор оцифрованных проиндексированных значений, в которых каждый отсчет связан с другим некоторой зависимостью. Как правило, рассматриваются только статистическое отношения между данными во временном ряду. </a:t>
            </a:r>
          </a:p>
          <a:p>
            <a:pPr indent="450215">
              <a:lnSpc>
                <a:spcPct val="107000"/>
              </a:lnSpc>
              <a:spcAft>
                <a:spcPts val="0"/>
              </a:spcAft>
              <a:tabLst>
                <a:tab pos="228600" algn="l"/>
                <a:tab pos="473075" algn="l"/>
              </a:tabLst>
            </a:pPr>
            <a:r>
              <a:rPr lang="ru-RU" sz="2400" dirty="0">
                <a:ea typeface="Calibri" panose="020F0502020204030204" pitchFamily="34" charset="0"/>
                <a:cs typeface="Times New Roman" panose="02020603050405020304" pitchFamily="18" charset="0"/>
              </a:rPr>
              <a:t>Часто временной ряд — это набор наблюдений (выборок), проиндексированных по времени (как правило, но также может использоваться другая индексированная переменная). В общем случае временная переменная дискретна с равномерными временными шагами, и в этом случае мы имеем дискретный временной ряд. Однако он может быть непрерывным, в этом случае мы можем сказать, что у нас есть непрерывные временные ряды.</a:t>
            </a:r>
          </a:p>
          <a:p>
            <a:pPr indent="449580">
              <a:lnSpc>
                <a:spcPct val="107000"/>
              </a:lnSpc>
              <a:spcAft>
                <a:spcPts val="0"/>
              </a:spcAft>
            </a:pPr>
            <a:r>
              <a:rPr lang="ru-RU" sz="2400" b="1" dirty="0">
                <a:ea typeface="Calibri" panose="020F0502020204030204" pitchFamily="34" charset="0"/>
                <a:cs typeface="Times New Roman" panose="02020603050405020304" pitchFamily="18" charset="0"/>
              </a:rPr>
              <a:t>Анализ временных рядов</a:t>
            </a:r>
            <a:r>
              <a:rPr lang="ru-RU" sz="2400" dirty="0">
                <a:ea typeface="Calibri" panose="020F0502020204030204" pitchFamily="34" charset="0"/>
                <a:cs typeface="Times New Roman" panose="02020603050405020304" pitchFamily="18" charset="0"/>
              </a:rPr>
              <a:t> - это один или последовательный набор методов/алгоритмов для получения (или оценки/прогнозирования) некоторых параметров (или характеристик) ряда. Такими характеристиками могут быть дальнейшие (предыдущие) значения выборки, некоторые параметры ряда или вообще оценка соответствия ряда некоторой модели. Как правило, ряды обрабатываются статистическими методами анализа</a:t>
            </a:r>
            <a:r>
              <a:rPr lang="ru-RU" sz="2400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ru-RU" sz="2400" b="1" dirty="0"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ru-RU" sz="24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endParaRPr lang="en-US" sz="2000" dirty="0"/>
          </a:p>
        </p:txBody>
      </p:sp>
      <p:sp>
        <p:nvSpPr>
          <p:cNvPr id="5" name="Rectangle 231">
            <a:extLst>
              <a:ext uri="{FF2B5EF4-FFF2-40B4-BE49-F238E27FC236}">
                <a16:creationId xmlns:a16="http://schemas.microsoft.com/office/drawing/2014/main" id="{57F50B8E-A23A-4154-9A0C-994DE115AC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67755" y="4477385"/>
            <a:ext cx="52070" cy="10795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en-US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66C52228-8C94-4CF2-AD63-BA9617333B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635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/>
            </a:r>
            <a:b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60763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B5CEB70-24DC-4675-A339-770D32F02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11225"/>
          </a:xfrm>
        </p:spPr>
        <p:txBody>
          <a:bodyPr/>
          <a:lstStyle/>
          <a:p>
            <a:r>
              <a:rPr lang="ru-RU" dirty="0">
                <a:solidFill>
                  <a:srgbClr val="333333"/>
                </a:solidFill>
                <a:latin typeface="Open Sans"/>
              </a:rPr>
              <a:t>Популярные виды тренда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0A407AE0-DFB9-4EEB-B9BD-5D9D13410CB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61950" y="1152525"/>
                <a:ext cx="10515600" cy="5340350"/>
              </a:xfrm>
            </p:spPr>
            <p:txBody>
              <a:bodyPr>
                <a:normAutofit/>
              </a:bodyPr>
              <a:lstStyle/>
              <a:p>
                <a:r>
                  <a:rPr lang="ru-RU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Отсутствие тренда</a:t>
                </a: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.     </a:t>
                </a:r>
              </a:p>
              <a:p>
                <a:r>
                  <a:rPr lang="ru-RU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Случайный тренд</a:t>
                </a: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(</a:t>
                </a:r>
                <a:r>
                  <a:rPr lang="ru-RU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или</a:t>
                </a: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ru-RU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стохастический тренд</a:t>
                </a: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:r>
                  <a:rPr lang="ru-RU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например случайное блуждание</a:t>
                </a: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).       </a:t>
                </a:r>
              </a:p>
              <a:p>
                <a:r>
                  <a:rPr lang="ru-RU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Л</a:t>
                </a:r>
                <a14:m>
                  <m:oMath xmlns:m="http://schemas.openxmlformats.org/officeDocument/2006/math">
                    <m:r>
                      <a:rPr lang="ru-RU" sz="2000" b="0" i="0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инейный</m:t>
                    </m:r>
                    <m:r>
                      <m:rPr>
                        <m:nor/>
                      </m:rPr>
                      <a:rPr lang="ru-RU" sz="2000" b="0" i="0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m:rPr>
                        <m:nor/>
                      </m:rPr>
                      <a:rPr lang="ru-RU" sz="2000" dirty="0" smtClean="0">
                        <a:latin typeface="Arial" panose="020B0604020202020204" pitchFamily="34" charset="0"/>
                        <a:cs typeface="Arial" panose="020B0604020202020204" pitchFamily="34" charset="0"/>
                      </a:rPr>
                      <m:t>тренд</m:t>
                    </m:r>
                    <m:r>
                      <m:rPr>
                        <m:nor/>
                      </m:rPr>
                      <a:rPr lang="ru-RU" sz="2000" b="0" i="0" dirty="0" smtClean="0">
                        <a:latin typeface="Arial" panose="020B0604020202020204" pitchFamily="34" charset="0"/>
                        <a:cs typeface="Arial" panose="020B0604020202020204" pitchFamily="34" charset="0"/>
                      </a:rPr>
                      <m:t> 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𝑦</m:t>
                    </m:r>
                    <m:d>
                      <m:dPr>
                        <m:ctrlPr>
                          <a:rPr lang="en-US" sz="200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sz="200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</m:e>
                    </m:d>
                    <m:r>
                      <a:rPr lang="en-US" sz="20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 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𝑎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⋅ 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𝑡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+ 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𝑏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    </m:t>
                    </m:r>
                  </m:oMath>
                </a14:m>
                <a:endParaRPr 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ru-RU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Параболический тренд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𝑦</m:t>
                    </m:r>
                    <m:d>
                      <m:dPr>
                        <m:ctrlPr>
                          <a:rPr lang="en-US" sz="200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sz="200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</m:e>
                    </m:d>
                    <m:r>
                      <a:rPr lang="en-US" sz="20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 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𝑎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⋅ </m:t>
                    </m:r>
                    <m:sSup>
                      <m:sSupPr>
                        <m:ctrlPr>
                          <a:rPr lang="en-US" sz="200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sz="200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</m:e>
                      <m:sup>
                        <m:r>
                          <a:rPr lang="en-US" sz="200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p>
                    </m:sSup>
                    <m:r>
                      <a:rPr lang="en-US" sz="20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+ 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𝑏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⋅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𝑥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+ 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𝑐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    </m:t>
                    </m:r>
                  </m:oMath>
                </a14:m>
                <a:endParaRPr 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ru-RU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Полиномиальный тренд</a:t>
                </a:r>
                <a14:m>
                  <m:oMath xmlns:m="http://schemas.openxmlformats.org/officeDocument/2006/math">
                    <m:r>
                      <a:rPr lang="ru-RU" sz="2000" b="0" i="0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 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𝑦</m:t>
                    </m:r>
                    <m:d>
                      <m:dPr>
                        <m:ctrlPr>
                          <a:rPr lang="en-US" sz="200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sz="200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</m:e>
                    </m:d>
                    <m:r>
                      <a:rPr lang="en-US" sz="20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 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𝑎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⋅ </m:t>
                    </m:r>
                    <m:sSup>
                      <m:sSupPr>
                        <m:ctrlPr>
                          <a:rPr lang="en-US" sz="2000" i="1" dirty="0" err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sz="2000" i="1" dirty="0" err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</m:e>
                      <m:sup>
                        <m:r>
                          <a:rPr lang="en-US" sz="2000" i="1" dirty="0" err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𝑏</m:t>
                        </m:r>
                      </m:sup>
                    </m:sSup>
                    <m:r>
                      <a:rPr lang="en-US" sz="20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+ 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𝑐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    </m:t>
                    </m:r>
                  </m:oMath>
                </a14:m>
                <a:endParaRPr 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ru-RU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Гиперболический тренд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𝑦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𝑡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 =</m:t>
                    </m:r>
                    <m:f>
                      <m:fPr>
                        <m:ctrlPr>
                          <a:rPr lang="en-US" sz="2000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a:rPr lang="en-US" sz="2000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𝑎</m:t>
                        </m:r>
                      </m:num>
                      <m:den>
                        <m:sSup>
                          <m:sSupPr>
                            <m:ctrlPr>
                              <a:rPr lang="en-US" sz="2000" i="1" dirty="0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pPr>
                          <m:e>
                            <m:r>
                              <a:rPr lang="en-US" sz="2000" i="1" dirty="0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sz="2000" i="1" dirty="0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𝑏</m:t>
                            </m:r>
                          </m:sup>
                        </m:sSup>
                        <m:r>
                          <a:rPr lang="en-US" sz="200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+</m:t>
                        </m:r>
                        <m:r>
                          <a:rPr lang="en-US" sz="200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𝑐</m:t>
                        </m:r>
                      </m:den>
                    </m:f>
                    <m:r>
                      <a:rPr lang="en-US" sz="20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+ 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𝑑</m:t>
                    </m:r>
                  </m:oMath>
                </a14:m>
                <a:endParaRPr 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ru-RU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Экспоненциальный</a:t>
                </a: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ru-RU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тренд</a:t>
                </a: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𝑦</m:t>
                    </m:r>
                    <m:d>
                      <m:dPr>
                        <m:ctrlPr>
                          <a:rPr lang="en-US" sz="200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sz="200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</m:e>
                    </m:d>
                    <m:r>
                      <a:rPr lang="en-US" sz="20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 </m:t>
                    </m:r>
                    <m:r>
                      <m:rPr>
                        <m:sty m:val="p"/>
                      </m:rPr>
                      <a:rPr lang="en-US" sz="20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exp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{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𝑎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⋅ </m:t>
                    </m:r>
                    <m:r>
                      <a:rPr lang="en-US" sz="2000" i="1" dirty="0" err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𝑡</m:t>
                    </m:r>
                    <m:r>
                      <a:rPr lang="en-US" sz="2000" i="1" dirty="0" err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  <m:r>
                      <a:rPr lang="en-US" sz="2000" i="1" dirty="0" err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𝑏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}     </m:t>
                    </m:r>
                  </m:oMath>
                </a14:m>
                <a:endParaRPr 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ru-RU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Насыщение</a:t>
                </a: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(</a:t>
                </a:r>
                <a:r>
                  <a:rPr lang="ru-RU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логистический</a:t>
                </a: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) </a:t>
                </a:r>
                <a:r>
                  <a:rPr lang="ru-RU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тренд</a:t>
                </a: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 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𝑦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𝑡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 =</m:t>
                    </m:r>
                    <m:f>
                      <m:fPr>
                        <m:ctrlPr>
                          <a:rPr lang="en-US" sz="2000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a:rPr lang="en-US" sz="2000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𝑐</m:t>
                        </m:r>
                      </m:num>
                      <m:den>
                        <m:r>
                          <a:rPr lang="en-US" sz="200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1+</m:t>
                        </m:r>
                        <m:r>
                          <m:rPr>
                            <m:sty m:val="p"/>
                          </m:rPr>
                          <a:rPr lang="en-US" sz="200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exp</m:t>
                        </m:r>
                        <m:r>
                          <a:rPr lang="en-US" sz="200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⁡(−</m:t>
                        </m:r>
                        <m:r>
                          <a:rPr lang="en-US" sz="200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𝑘</m:t>
                        </m:r>
                        <m:r>
                          <a:rPr lang="en-US" sz="200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(</m:t>
                        </m:r>
                        <m:r>
                          <a:rPr lang="en-US" sz="200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  <m:r>
                          <a:rPr lang="en-US" sz="200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−</m:t>
                        </m:r>
                        <m:r>
                          <a:rPr lang="en-US" sz="200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𝑚</m:t>
                        </m:r>
                        <m:r>
                          <a:rPr lang="en-US" sz="200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))</m:t>
                        </m:r>
                      </m:den>
                    </m:f>
                  </m:oMath>
                </a14:m>
                <a:endParaRPr 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ru-RU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Логарифмический</a:t>
                </a: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ru-RU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тренд</a:t>
                </a: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𝑦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𝑡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 = </m:t>
                    </m:r>
                    <m:sSub>
                      <m:sSubPr>
                        <m:ctrlPr>
                          <a:rPr lang="en-US" sz="2000" i="1" dirty="0" err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 i="0" dirty="0" err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log</m:t>
                        </m:r>
                      </m:e>
                      <m:sub>
                        <m:r>
                          <a:rPr lang="en-US" sz="2000" i="1" dirty="0" err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𝑏</m:t>
                        </m:r>
                      </m:sub>
                    </m:sSub>
                    <m:r>
                      <a:rPr lang="en-US" sz="20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{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𝑎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⋅ 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𝑡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}     </m:t>
                    </m:r>
                  </m:oMath>
                </a14:m>
                <a:endParaRPr 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ru-RU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Многие другие функции, способные оставаться монотонными достаточного долго.</a:t>
                </a:r>
                <a:endParaRPr 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0A407AE0-DFB9-4EEB-B9BD-5D9D13410CB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61950" y="1152525"/>
                <a:ext cx="10515600" cy="5340350"/>
              </a:xfrm>
              <a:blipFill>
                <a:blip r:embed="rId2"/>
                <a:stretch>
                  <a:fillRect l="-522" t="-10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407413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B5CEB70-24DC-4675-A339-770D32F02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11225"/>
          </a:xfrm>
        </p:spPr>
        <p:txBody>
          <a:bodyPr>
            <a:normAutofit/>
          </a:bodyPr>
          <a:lstStyle/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Случайный тренд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0A407AE0-DFB9-4EEB-B9BD-5D9D13410CB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61950" y="1152525"/>
                <a:ext cx="11087100" cy="5340350"/>
              </a:xfrm>
            </p:spPr>
            <p:txBody>
              <a:bodyPr>
                <a:normAutofit/>
              </a:bodyPr>
              <a:lstStyle/>
              <a:p>
                <a:r>
                  <a:rPr lang="ru-RU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Случайное поведение временного ряда можно описать как модель его случайного блуждания и дрейфа.</a:t>
                </a:r>
              </a:p>
              <a:p>
                <a:r>
                  <a:rPr lang="ru-RU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Процесс случайного блуждания, в частности для тренда, можно представить как случай, когда каждое значение временного ряда во время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𝑡</m:t>
                    </m:r>
                  </m:oMath>
                </a14:m>
                <a:r>
                  <a:rPr lang="ru-RU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является значением ряда во время </a:t>
                </a:r>
                <a14:m>
                  <m:oMath xmlns:m="http://schemas.openxmlformats.org/officeDocument/2006/math">
                    <m:r>
                      <a:rPr lang="ru-RU" sz="20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𝑡</m:t>
                    </m:r>
                    <m:r>
                      <a:rPr lang="ru-RU" sz="20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− 1</m:t>
                    </m:r>
                  </m:oMath>
                </a14:m>
                <a:r>
                  <a:rPr lang="ru-RU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, плюс некоторое случайное движение, отмеченное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ru-RU" sz="200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𝜀</m:t>
                        </m:r>
                      </m:e>
                      <m:sub>
                        <m:r>
                          <a:rPr lang="ru-RU" sz="200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</m:sub>
                    </m:sSub>
                  </m:oMath>
                </a14:m>
                <a:endParaRPr lang="ru-RU" sz="2000" i="1" dirty="0">
                  <a:latin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000" i="1" dirty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 dirty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𝑛</m:t>
                          </m:r>
                        </m:sub>
                      </m:sSub>
                      <m:r>
                        <a:rPr lang="en-US" sz="2000" i="1" dirty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=</m:t>
                      </m:r>
                      <m:sSub>
                        <m:sSub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000" i="1" dirty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 dirty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𝑛</m:t>
                          </m:r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−1</m:t>
                          </m:r>
                        </m:sub>
                      </m:sSub>
                      <m:r>
                        <a:rPr lang="en-US" sz="2000" i="1" dirty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 dirty="0" err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000" i="1" dirty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𝜀</m:t>
                          </m:r>
                        </m:e>
                        <m:sub>
                          <m:r>
                            <a:rPr lang="en-US" sz="2000" i="1" dirty="0" err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𝑛</m:t>
                          </m:r>
                        </m:sub>
                      </m:sSub>
                      <m:r>
                        <a:rPr lang="en-US" sz="2000" i="1" dirty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.</m:t>
                      </m:r>
                    </m:oMath>
                  </m:oMathPara>
                </a14:m>
                <a:endParaRPr 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ru-RU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Если</a:t>
                </a: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00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𝑦</m:t>
                        </m:r>
                      </m:e>
                      <m:sub>
                        <m:r>
                          <a:rPr lang="en-US" sz="200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ru-RU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также имеет постоянную составляющую</a:t>
                </a: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𝜇</m:t>
                    </m:r>
                  </m:oMath>
                </a14:m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:r>
                  <a:rPr lang="ru-RU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то эта часть называется дрифт</a:t>
                </a: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000" i="1" dirty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 dirty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𝑛</m:t>
                          </m:r>
                        </m:sub>
                      </m:sSub>
                      <m:r>
                        <a:rPr lang="en-US" sz="2000" i="1" dirty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=</m:t>
                      </m:r>
                      <m:sSub>
                        <m:sSub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000" i="1" dirty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 dirty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𝑛</m:t>
                          </m:r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−1</m:t>
                          </m:r>
                        </m:sub>
                      </m:sSub>
                      <m:r>
                        <a:rPr lang="en-US" sz="2000" i="1" dirty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 dirty="0" err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000" i="1" dirty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𝜀</m:t>
                          </m:r>
                        </m:e>
                        <m:sub>
                          <m:r>
                            <a:rPr lang="en-US" sz="2000" i="1" dirty="0" err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𝑛</m:t>
                          </m:r>
                        </m:sub>
                      </m:sSub>
                      <m:r>
                        <a:rPr lang="en-US" sz="2000" b="0" i="1" dirty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+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𝜇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.</m:t>
                      </m:r>
                    </m:oMath>
                  </m:oMathPara>
                </a14:m>
                <a:endParaRPr 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0A407AE0-DFB9-4EEB-B9BD-5D9D13410CB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61950" y="1152525"/>
                <a:ext cx="11087100" cy="5340350"/>
              </a:xfrm>
              <a:blipFill>
                <a:blip r:embed="rId2"/>
                <a:stretch>
                  <a:fillRect l="-495" t="-10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410" name="Picture 2" descr="image.png">
            <a:extLst>
              <a:ext uri="{FF2B5EF4-FFF2-40B4-BE49-F238E27FC236}">
                <a16:creationId xmlns:a16="http://schemas.microsoft.com/office/drawing/2014/main" id="{EC6DCCF4-DE7E-4816-BF34-B333D705E6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8505" y="3314700"/>
            <a:ext cx="4179093" cy="3341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C9A2CFD5-8376-4262-83DF-16A1B44B0BDF}"/>
                  </a:ext>
                </a:extLst>
              </p:cNvPr>
              <p:cNvSpPr/>
              <p:nvPr/>
            </p:nvSpPr>
            <p:spPr>
              <a:xfrm>
                <a:off x="1123949" y="3952012"/>
                <a:ext cx="5495926" cy="224798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ru-RU" sz="2000" dirty="0"/>
                  <a:t>Можно записать более сложное выражение для случайного блуждания, учитывающее несколько предыдущих значений с разным коэффициентом:</a:t>
                </a:r>
                <a:endParaRPr lang="en-US" sz="2000" dirty="0"/>
              </a:p>
              <a:p>
                <a:r>
                  <a:rPr lang="en-US" sz="2000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 =</m:t>
                    </m:r>
                    <m:nary>
                      <m:naryPr>
                        <m:chr m:val="∑"/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000" i="1" dirty="0" err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sz="20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dirty="0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000" i="1" dirty="0" err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 dirty="0" err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dirty="0" smtClean="0">
                                <a:latin typeface="Cambria Math" panose="02040503050406030204" pitchFamily="18" charset="0"/>
                              </a:rPr>
                              <m:t>𝜀</m:t>
                            </m:r>
                          </m:e>
                          <m:sub>
                            <m:r>
                              <a:rPr lang="en-US" sz="2000" i="1" dirty="0" err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n-US" sz="20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ru-RU" sz="2000" dirty="0"/>
                  <a:t>где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000" i="1" dirty="0" err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000" i="1" dirty="0" err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sz="2000" dirty="0"/>
                  <a:t> это коэффициент предыдущих значений.</a:t>
                </a:r>
                <a:endParaRPr lang="en-US" sz="2000" dirty="0"/>
              </a:p>
            </p:txBody>
          </p:sp>
        </mc:Choice>
        <mc:Fallback xmlns="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C9A2CFD5-8376-4262-83DF-16A1B44B0B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3949" y="3952012"/>
                <a:ext cx="5495926" cy="2247988"/>
              </a:xfrm>
              <a:prstGeom prst="rect">
                <a:avLst/>
              </a:prstGeom>
              <a:blipFill>
                <a:blip r:embed="rId4"/>
                <a:stretch>
                  <a:fillRect l="-998" t="-1355" b="-46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068369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B5CEB70-24DC-4675-A339-770D32F02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11225"/>
          </a:xfrm>
        </p:spPr>
        <p:txBody>
          <a:bodyPr>
            <a:normAutofit/>
          </a:bodyPr>
          <a:lstStyle/>
          <a:p>
            <a:r>
              <a:rPr lang="en-US" dirty="0"/>
              <a:t>Example of random walk and drift of trend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A407AE0-DFB9-4EEB-B9BD-5D9D13410C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1950" y="1152525"/>
            <a:ext cx="11087100" cy="5340350"/>
          </a:xfrm>
        </p:spPr>
        <p:txBody>
          <a:bodyPr>
            <a:normAutofit/>
          </a:bodyPr>
          <a:lstStyle/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410" name="Picture 2" descr="image.png">
            <a:extLst>
              <a:ext uri="{FF2B5EF4-FFF2-40B4-BE49-F238E27FC236}">
                <a16:creationId xmlns:a16="http://schemas.microsoft.com/office/drawing/2014/main" id="{EC6DCCF4-DE7E-4816-BF34-B333D705E6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8080" y="3306920"/>
            <a:ext cx="4179093" cy="3341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2" name="Picture 2" descr="image.png">
            <a:extLst>
              <a:ext uri="{FF2B5EF4-FFF2-40B4-BE49-F238E27FC236}">
                <a16:creationId xmlns:a16="http://schemas.microsoft.com/office/drawing/2014/main" id="{E3F812E1-36AE-4582-8E25-B0EF88859E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950" y="1162181"/>
            <a:ext cx="6410323" cy="3605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58326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9F62D98-934B-48A4-8DF4-873FE59A1D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275" y="212725"/>
            <a:ext cx="10515600" cy="739775"/>
          </a:xfrm>
        </p:spPr>
        <p:txBody>
          <a:bodyPr/>
          <a:lstStyle/>
          <a:p>
            <a:r>
              <a:rPr lang="ru-RU" b="1" dirty="0">
                <a:latin typeface="Open Sans"/>
              </a:rPr>
              <a:t>Особенности представления данных</a:t>
            </a:r>
            <a:endParaRPr lang="en-US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891BD43-E0C4-4C52-A7A5-74F2866FB3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500" y="1083468"/>
            <a:ext cx="11534775" cy="5898357"/>
          </a:xfrm>
        </p:spPr>
        <p:txBody>
          <a:bodyPr>
            <a:normAutofit/>
          </a:bodyPr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en-US" sz="2000" b="1" dirty="0"/>
              <a:t>Одномерный анализ - </a:t>
            </a:r>
            <a:r>
              <a:rPr lang="ru-RU" altLang="en-US" sz="2000" dirty="0"/>
              <a:t>это простейшая форма анализа временных рядов, когда анализируемые данные содержат только одну переменную.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en-US" sz="2000" b="1" dirty="0"/>
              <a:t>Двумерный анализ - </a:t>
            </a:r>
            <a:r>
              <a:rPr lang="ru-RU" altLang="en-US" sz="2000" dirty="0"/>
              <a:t>это немного более сложный случай, чем одномерный анализ. Когда набор данных содержит две переменные, обе индексированные по времени, и исследователи стремятся провести сравнения между двумя данными или предсказать их обе</a:t>
            </a:r>
            <a:r>
              <a:rPr lang="ru-RU" altLang="en-US" sz="2000" b="1" dirty="0"/>
              <a:t>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en-US" sz="2000" b="1" dirty="0"/>
              <a:t>Многомерный анализ - </a:t>
            </a:r>
            <a:r>
              <a:rPr lang="ru-RU" altLang="en-US" sz="2000" dirty="0"/>
              <a:t>это более сложная форма метода анализа временных рядов, который используется, когда в наборе данных более двух переменных</a:t>
            </a:r>
            <a:r>
              <a:rPr lang="ru-RU" altLang="en-US" sz="2000" b="1" dirty="0"/>
              <a:t>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en-US" sz="2000" b="1" dirty="0"/>
              <a:t>Анализ с экзогенными факторами (</a:t>
            </a:r>
            <a:r>
              <a:rPr lang="ru-RU" altLang="en-US" sz="2000" b="1" dirty="0" err="1"/>
              <a:t>ковариаты</a:t>
            </a:r>
            <a:r>
              <a:rPr lang="ru-RU" altLang="en-US" sz="2000" b="1" dirty="0"/>
              <a:t>) - </a:t>
            </a:r>
            <a:r>
              <a:rPr lang="ru-RU" altLang="en-US" sz="2000" dirty="0"/>
              <a:t>это форма анализа временных рядов, когда мы предполагаем, что анализируемые данные зависят от некоторых других данных и временных индексов</a:t>
            </a:r>
            <a:r>
              <a:rPr lang="ru-RU" altLang="en-US" sz="2000" b="1" dirty="0"/>
              <a:t>.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en-US" sz="2000" dirty="0"/>
              <a:t>Факторы ковариации можно рассматривать как априорную информацию для анализируемых рядов.</a:t>
            </a:r>
          </a:p>
        </p:txBody>
      </p:sp>
    </p:spTree>
    <p:extLst>
      <p:ext uri="{BB962C8B-B14F-4D97-AF65-F5344CB8AC3E}">
        <p14:creationId xmlns:p14="http://schemas.microsoft.com/office/powerpoint/2010/main" val="16473228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9F62D98-934B-48A4-8DF4-873FE59A1D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275" y="212725"/>
            <a:ext cx="10515600" cy="739775"/>
          </a:xfrm>
        </p:spPr>
        <p:txBody>
          <a:bodyPr/>
          <a:lstStyle/>
          <a:p>
            <a:r>
              <a:rPr lang="ru-RU" b="1" dirty="0">
                <a:solidFill>
                  <a:srgbClr val="333333"/>
                </a:solidFill>
                <a:latin typeface="Open Sans"/>
              </a:rPr>
              <a:t>Особенности представления данных</a:t>
            </a:r>
            <a:endParaRPr lang="en-US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891BD43-E0C4-4C52-A7A5-74F2866FB3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500" y="1083468"/>
            <a:ext cx="11534775" cy="5898357"/>
          </a:xfrm>
        </p:spPr>
        <p:txBody>
          <a:bodyPr>
            <a:normAutofit/>
          </a:bodyPr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en-US" sz="2000" b="1" dirty="0"/>
              <a:t>Представление данных как зависимость от времени</a:t>
            </a:r>
            <a:r>
              <a:rPr lang="ru-RU" altLang="en-US" sz="2000" dirty="0"/>
              <a:t>: это компоненты самого временного шага для каждого наблюдения</a:t>
            </a:r>
            <a:r>
              <a:rPr lang="ru-RU" altLang="en-US" sz="2000" b="1" dirty="0"/>
              <a:t>.</a:t>
            </a:r>
            <a:endParaRPr lang="en-US" altLang="en-US" sz="2000" b="1" dirty="0"/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en-US" sz="2000" b="1" dirty="0"/>
              <a:t>Представление запаздывания</a:t>
            </a:r>
            <a:r>
              <a:rPr lang="en-US" altLang="en-US" sz="2000" b="1" dirty="0"/>
              <a:t> </a:t>
            </a:r>
            <a:r>
              <a:rPr lang="ru-RU" altLang="en-US" sz="2000" b="1" dirty="0"/>
              <a:t>(лаги):</a:t>
            </a:r>
            <a:r>
              <a:rPr lang="ru-RU" altLang="en-US" sz="2000" dirty="0"/>
              <a:t> это значения на</a:t>
            </a:r>
            <a:r>
              <a:rPr lang="en-US" altLang="en-US" sz="2000" dirty="0"/>
              <a:t> </a:t>
            </a:r>
            <a:r>
              <a:rPr lang="ru-RU" altLang="en-US" sz="2000" dirty="0"/>
              <a:t>текущем и предыдущих временных шагах.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en-US" sz="2000" dirty="0"/>
              <a:t>Например, если вы прогнозируете курс акций компании, для прогнозов важна цена акций текущего и предыдущего дня.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en-US" sz="2000" dirty="0"/>
              <a:t> Другими словами, значение в момент времени t сильно зависит от значения в момент времени t-1. Прошлые значения называются лагами, поэтому t-1 - это задержка 1, t-2 - задержка 2 и т. Д.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en-US" sz="2000" b="1" dirty="0"/>
              <a:t>Представление окном (</a:t>
            </a:r>
            <a:r>
              <a:rPr lang="ru-RU" altLang="en-US" sz="2000" b="1" dirty="0" err="1"/>
              <a:t>сегметнами</a:t>
            </a:r>
            <a:r>
              <a:rPr lang="ru-RU" altLang="en-US" sz="2000" b="1" dirty="0"/>
              <a:t>): </a:t>
            </a:r>
            <a:r>
              <a:rPr lang="ru-RU" altLang="en-US" sz="2000" dirty="0"/>
              <a:t>это </a:t>
            </a:r>
            <a:r>
              <a:rPr lang="ru-RU" altLang="en-US" sz="2000" dirty="0" err="1"/>
              <a:t>подвыборка</a:t>
            </a:r>
            <a:r>
              <a:rPr lang="ru-RU" altLang="en-US" sz="2000" dirty="0"/>
              <a:t> значений за фиксированное окно предыдущих временных шагов</a:t>
            </a:r>
            <a:r>
              <a:rPr lang="ru-RU" altLang="en-US" sz="2000" b="1" dirty="0"/>
              <a:t>.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en-US" sz="2000" dirty="0"/>
              <a:t>Представление допускает как пресекающиеся окна, так и не пересекающиеся.</a:t>
            </a:r>
          </a:p>
        </p:txBody>
      </p:sp>
    </p:spTree>
    <p:extLst>
      <p:ext uri="{BB962C8B-B14F-4D97-AF65-F5344CB8AC3E}">
        <p14:creationId xmlns:p14="http://schemas.microsoft.com/office/powerpoint/2010/main" val="41404053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3CF631B-6B89-45E6-9EA0-BE461A9A9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362" y="174626"/>
            <a:ext cx="10515600" cy="882650"/>
          </a:xfrm>
        </p:spPr>
        <p:txBody>
          <a:bodyPr/>
          <a:lstStyle/>
          <a:p>
            <a:r>
              <a:rPr lang="ru-RU" b="1" dirty="0">
                <a:latin typeface="Open Sans"/>
              </a:rPr>
              <a:t>Типы временных рядов</a:t>
            </a:r>
            <a:endParaRPr lang="en-US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1DDBC38-26E5-4756-800C-3254445004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838199"/>
            <a:ext cx="11782425" cy="5953125"/>
          </a:xfrm>
        </p:spPr>
        <p:txBody>
          <a:bodyPr>
            <a:noAutofit/>
          </a:bodyPr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ru-RU" altLang="en-US" sz="2000" b="1" i="0" u="none" strike="noStrike" cap="none" normalizeH="0" baseline="0" dirty="0">
                <a:ln>
                  <a:noFill/>
                </a:ln>
                <a:effectLst/>
              </a:rPr>
              <a:t>Стационарный ряд - </a:t>
            </a:r>
            <a:r>
              <a:rPr kumimoji="0" lang="ru-RU" altLang="en-US" sz="2000" i="0" u="none" strike="noStrike" cap="none" normalizeH="0" baseline="0" dirty="0">
                <a:ln>
                  <a:noFill/>
                </a:ln>
                <a:effectLst/>
              </a:rPr>
              <a:t>в строгом смысле слова, это ряд в котором его части совпадают независимо от того, в какой момент эта часть взята.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ru-RU" altLang="en-US" sz="2000" i="0" u="none" strike="noStrike" cap="none" normalizeH="0" baseline="0" dirty="0">
                <a:ln>
                  <a:noFill/>
                </a:ln>
                <a:effectLst/>
              </a:rPr>
              <a:t>В слабом определении Стационарный ряд - это ряд, в котором у вас есть постоянное среднее значение и дисперсия</a:t>
            </a:r>
            <a:r>
              <a:rPr kumimoji="0" lang="ru-RU" altLang="en-US" sz="2000" b="1" i="0" u="none" strike="noStrike" cap="none" normalizeH="0" baseline="0" dirty="0">
                <a:ln>
                  <a:noFill/>
                </a:ln>
                <a:effectLst/>
              </a:rPr>
              <a:t>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ru-RU" altLang="en-US" sz="2000" b="1" i="0" u="none" strike="noStrike" cap="none" normalizeH="0" baseline="0" dirty="0">
                <a:ln>
                  <a:noFill/>
                </a:ln>
                <a:effectLst/>
              </a:rPr>
              <a:t>Нестационарный ряд, </a:t>
            </a:r>
            <a:r>
              <a:rPr kumimoji="0" lang="ru-RU" altLang="en-US" sz="2000" i="0" u="none" strike="noStrike" cap="none" normalizeH="0" baseline="0" dirty="0">
                <a:ln>
                  <a:noFill/>
                </a:ln>
                <a:effectLst/>
              </a:rPr>
              <a:t>- это ряд в котором разные части ряда отличаются, например, при изменении разброса значений выборки.</a:t>
            </a:r>
          </a:p>
        </p:txBody>
      </p:sp>
      <p:pic>
        <p:nvPicPr>
          <p:cNvPr id="38914" name="Picture 2" descr="3: Examples for stationary and non-stationary time series. | Download  Scientific Diagram">
            <a:extLst>
              <a:ext uri="{FF2B5EF4-FFF2-40B4-BE49-F238E27FC236}">
                <a16:creationId xmlns:a16="http://schemas.microsoft.com/office/drawing/2014/main" id="{300A4552-AFD2-4EB4-B166-B6DF4013DA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3299" y="2757219"/>
            <a:ext cx="5305425" cy="4100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69127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3CF631B-6B89-45E6-9EA0-BE461A9A9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362" y="174626"/>
            <a:ext cx="10515600" cy="882650"/>
          </a:xfrm>
        </p:spPr>
        <p:txBody>
          <a:bodyPr/>
          <a:lstStyle/>
          <a:p>
            <a:r>
              <a:rPr lang="ru-RU" b="1" dirty="0">
                <a:solidFill>
                  <a:srgbClr val="333333"/>
                </a:solidFill>
                <a:latin typeface="Open Sans"/>
              </a:rPr>
              <a:t>Типы временных рядов</a:t>
            </a:r>
            <a:endParaRPr lang="en-US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1DDBC38-26E5-4756-800C-3254445004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838199"/>
            <a:ext cx="11782425" cy="5953125"/>
          </a:xfrm>
        </p:spPr>
        <p:txBody>
          <a:bodyPr>
            <a:noAutofit/>
          </a:bodyPr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ru-RU" altLang="en-US" sz="2000" b="1" i="0" u="none" strike="noStrike" cap="none" normalizeH="0" baseline="0" dirty="0">
                <a:ln>
                  <a:noFill/>
                </a:ln>
                <a:effectLst/>
              </a:rPr>
              <a:t>Модель линейного ряда - </a:t>
            </a:r>
            <a:r>
              <a:rPr kumimoji="0" lang="ru-RU" altLang="en-US" sz="2000" i="0" u="none" strike="noStrike" cap="none" normalizeH="0" baseline="0" dirty="0">
                <a:ln>
                  <a:noFill/>
                </a:ln>
                <a:effectLst/>
              </a:rPr>
              <a:t>это ряд, когда компоненты ряда имеют линейные или сведенные к линейным соотношения.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ru-RU" altLang="en-US" sz="2000" i="0" u="none" strike="noStrike" cap="none" normalizeH="0" baseline="0" dirty="0">
                <a:ln>
                  <a:noFill/>
                </a:ln>
                <a:effectLst/>
              </a:rPr>
              <a:t>Как правило, для линейной модели можно говорить о каких-то простых соотношениях, часто с эквидистантными отметками времени, без пустых значений и так далее.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ru-RU" altLang="en-US" sz="2000" i="0" u="none" strike="noStrike" cap="none" normalizeH="0" baseline="0" dirty="0">
                <a:ln>
                  <a:noFill/>
                </a:ln>
                <a:effectLst/>
              </a:rPr>
              <a:t>Для линейной модели мы можем ввести некоторую известную аналитическую или эвристически-аналитическую модель временных рядов.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ru-RU" altLang="en-US" sz="2000" i="0" u="none" strike="noStrike" cap="none" normalizeH="0" baseline="0" dirty="0">
                <a:ln>
                  <a:noFill/>
                </a:ln>
                <a:effectLst/>
              </a:rPr>
              <a:t>Для линейной модели мы можем выделить и формально описать некоторые закономерности в поведении.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ru-RU" altLang="en-US" sz="2000" b="1" i="0" u="none" strike="noStrike" cap="none" normalizeH="0" baseline="0" dirty="0">
                <a:ln>
                  <a:noFill/>
                </a:ln>
                <a:effectLst/>
              </a:rPr>
              <a:t>Модель нелинейного ряда, - </a:t>
            </a:r>
            <a:r>
              <a:rPr kumimoji="0" lang="ru-RU" altLang="en-US" sz="2000" i="0" u="none" strike="noStrike" cap="none" normalizeH="0" baseline="0" dirty="0">
                <a:ln>
                  <a:noFill/>
                </a:ln>
                <a:effectLst/>
              </a:rPr>
              <a:t>это когда компоненты ряда имеют сложные или нелинейные отношения друг с другом.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ru-RU" altLang="en-US" sz="2000" i="0" u="none" strike="noStrike" cap="none" normalizeH="0" baseline="0" dirty="0">
                <a:ln>
                  <a:noFill/>
                </a:ln>
                <a:effectLst/>
              </a:rPr>
              <a:t>Как правило, для нелинейной модели мы не можем сказать о каких-то конкретных закономерностях.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ru-RU" altLang="en-US" sz="2000" b="1" i="0" u="none" strike="noStrike" cap="none" normalizeH="0" baseline="0" dirty="0">
                <a:ln>
                  <a:noFill/>
                </a:ln>
                <a:effectLst/>
              </a:rPr>
              <a:t>Неструктурированный ряд - </a:t>
            </a:r>
            <a:r>
              <a:rPr kumimoji="0" lang="ru-RU" altLang="en-US" sz="2000" i="0" u="none" strike="noStrike" cap="none" normalizeH="0" baseline="0" dirty="0">
                <a:ln>
                  <a:noFill/>
                </a:ln>
                <a:effectLst/>
              </a:rPr>
              <a:t>ряд без очевидной систематической зависящей от времени закономерности в переменной временного ряда</a:t>
            </a:r>
            <a:r>
              <a:rPr kumimoji="0" lang="ru-RU" altLang="en-US" sz="2000" b="1" i="0" u="none" strike="noStrike" cap="none" normalizeH="0" baseline="0" dirty="0">
                <a:ln>
                  <a:noFill/>
                </a:ln>
                <a:effectLst/>
              </a:rPr>
              <a:t>.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ru-RU" altLang="en-US" sz="2000" i="0" u="none" strike="noStrike" cap="none" normalizeH="0" baseline="0" dirty="0">
                <a:ln>
                  <a:noFill/>
                </a:ln>
                <a:effectLst/>
              </a:rPr>
              <a:t>В качестве частных случаев: случайный тренд (или стохастический тренд) и случайный сезонный характер.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ru-RU" altLang="en-US" sz="2000" b="1" i="0" u="none" strike="noStrike" cap="none" normalizeH="0" baseline="0" dirty="0">
                <a:ln>
                  <a:noFill/>
                </a:ln>
                <a:effectLst/>
              </a:rPr>
              <a:t>Структурированный ряд - </a:t>
            </a:r>
            <a:r>
              <a:rPr kumimoji="0" lang="ru-RU" altLang="en-US" sz="2000" i="0" u="none" strike="noStrike" cap="none" normalizeH="0" baseline="0" dirty="0">
                <a:ln>
                  <a:noFill/>
                </a:ln>
                <a:effectLst/>
              </a:rPr>
              <a:t>ряд с систематическими зависящими от времени закономерностями в переменной временного ряда (например, тренд и / или сезонность).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ru-RU" altLang="en-US" sz="2000" i="0" u="none" strike="noStrike" cap="none" normalizeH="0" baseline="0" dirty="0">
                <a:ln>
                  <a:noFill/>
                </a:ln>
                <a:effectLst/>
              </a:rPr>
              <a:t>В качестве частных случаев: детерминированный тренд и детерминированная сезонность.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1307541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3CF631B-6B89-45E6-9EA0-BE461A9A9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362" y="174626"/>
            <a:ext cx="10515600" cy="882650"/>
          </a:xfrm>
        </p:spPr>
        <p:txBody>
          <a:bodyPr/>
          <a:lstStyle/>
          <a:p>
            <a:r>
              <a:rPr lang="en-US" altLang="en-US" b="1" dirty="0">
                <a:solidFill>
                  <a:srgbClr val="333333"/>
                </a:solidFill>
                <a:latin typeface="Open Sans"/>
              </a:rPr>
              <a:t>Time Series Types</a:t>
            </a:r>
            <a:endParaRPr lang="en-US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1DDBC38-26E5-4756-800C-3254445004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838199"/>
            <a:ext cx="10963275" cy="5953125"/>
          </a:xfrm>
        </p:spPr>
        <p:txBody>
          <a:bodyPr>
            <a:normAutofit/>
          </a:bodyPr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ru-RU" altLang="en-US" sz="2000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</a:rPr>
              <a:t>Сезонные ряды </a:t>
            </a:r>
            <a:r>
              <a:rPr kumimoji="0" lang="ru-RU" altLang="en-US" sz="200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</a:rPr>
              <a:t>данных имеют некоторые периодические закономерности, как правило, фиксированный период не требуется, например зависимость значений за неделю)</a:t>
            </a:r>
            <a:r>
              <a:rPr kumimoji="0" lang="ru-RU" altLang="en-US" sz="2000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</a:rPr>
              <a:t>.</a:t>
            </a:r>
            <a:endParaRPr kumimoji="0" lang="en-US" altLang="en-US" sz="2000" b="1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ru-RU" altLang="en-US" sz="2000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</a:rPr>
              <a:t>Несезонный ряд, </a:t>
            </a:r>
            <a:r>
              <a:rPr kumimoji="0" lang="ru-RU" altLang="en-US" sz="200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</a:rPr>
              <a:t>когда данные имеют непериодический характер или неизвестное поведение.</a:t>
            </a:r>
            <a:endParaRPr lang="en-US" sz="2400" dirty="0"/>
          </a:p>
        </p:txBody>
      </p:sp>
      <p:pic>
        <p:nvPicPr>
          <p:cNvPr id="23554" name="Picture 2" descr="image.png">
            <a:extLst>
              <a:ext uri="{FF2B5EF4-FFF2-40B4-BE49-F238E27FC236}">
                <a16:creationId xmlns:a16="http://schemas.microsoft.com/office/drawing/2014/main" id="{9DD93740-C420-42A2-927F-E83E5054D7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50" y="2610133"/>
            <a:ext cx="8274483" cy="3933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42735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3CF631B-6B89-45E6-9EA0-BE461A9A9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362" y="174626"/>
            <a:ext cx="11101388" cy="882650"/>
          </a:xfrm>
        </p:spPr>
        <p:txBody>
          <a:bodyPr>
            <a:normAutofit fontScale="90000"/>
          </a:bodyPr>
          <a:lstStyle/>
          <a:p>
            <a:r>
              <a:rPr lang="ru-RU" b="1" dirty="0">
                <a:solidFill>
                  <a:srgbClr val="333333"/>
                </a:solidFill>
                <a:latin typeface="Open Sans"/>
              </a:rPr>
              <a:t>Примеры многомерных временных рядов</a:t>
            </a:r>
            <a:endParaRPr lang="en-US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1DDBC38-26E5-4756-800C-3254445004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8300" y="847357"/>
            <a:ext cx="6134100" cy="101373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1600" dirty="0"/>
              <a:t>Пример многомерного временного ряда с измерениями, которые выполняются с разной частотой и нерегулярным временем, возможно, с пропущенными значениями.</a:t>
            </a:r>
            <a:endParaRPr lang="en-US" sz="1600" dirty="0"/>
          </a:p>
        </p:txBody>
      </p:sp>
      <p:pic>
        <p:nvPicPr>
          <p:cNvPr id="23556" name="Picture 4" descr="image.png">
            <a:extLst>
              <a:ext uri="{FF2B5EF4-FFF2-40B4-BE49-F238E27FC236}">
                <a16:creationId xmlns:a16="http://schemas.microsoft.com/office/drawing/2014/main" id="{87707CEA-CD30-444F-B785-97CDA0C369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23" y="1100372"/>
            <a:ext cx="4967288" cy="5757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78" name="Picture 2" descr="image.png">
            <a:extLst>
              <a:ext uri="{FF2B5EF4-FFF2-40B4-BE49-F238E27FC236}">
                <a16:creationId xmlns:a16="http://schemas.microsoft.com/office/drawing/2014/main" id="{E5A02810-2265-405D-AFE6-101A7950A9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0450" y="1581149"/>
            <a:ext cx="5368089" cy="5022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03544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86E9670-916F-477C-89BA-5FF4782294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163" y="74613"/>
            <a:ext cx="11368889" cy="1325563"/>
          </a:xfrm>
        </p:spPr>
        <p:txBody>
          <a:bodyPr>
            <a:normAutofit/>
          </a:bodyPr>
          <a:lstStyle/>
          <a:p>
            <a:r>
              <a:rPr lang="ru-RU" altLang="en-US" sz="4000" b="1" dirty="0">
                <a:solidFill>
                  <a:srgbClr val="333333"/>
                </a:solidFill>
                <a:latin typeface="Open Sans"/>
              </a:rPr>
              <a:t>Примеры задач анализа временных рядов</a:t>
            </a:r>
            <a:endParaRPr lang="en-US" sz="4000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DFA92D1-0453-47E9-A453-571E9CF767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1950" y="1085851"/>
            <a:ext cx="10915650" cy="5953124"/>
          </a:xfrm>
        </p:spPr>
        <p:txBody>
          <a:bodyPr>
            <a:normAutofit/>
          </a:bodyPr>
          <a:lstStyle/>
          <a:p>
            <a:pPr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Open Sans"/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C886B1EF-1336-4A07-9BDB-C7725BAAC0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2034E907-51B1-4A4D-8CAE-9AF9E11026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202599"/>
            <a:ext cx="65" cy="4051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12696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2539E841-426D-415D-B0BF-AAE4079802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38099"/>
            <a:ext cx="65" cy="5333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126960" rIns="0" bIns="12696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B42253D9-009B-4EF3-85AB-30837AC59F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6000"/>
            <a:ext cx="65" cy="4051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12696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9698" name="Picture 2" descr="image.png">
            <a:extLst>
              <a:ext uri="{FF2B5EF4-FFF2-40B4-BE49-F238E27FC236}">
                <a16:creationId xmlns:a16="http://schemas.microsoft.com/office/drawing/2014/main" id="{591AD247-CA5F-4AC3-86E6-E08976B989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949" y="4499153"/>
            <a:ext cx="5594218" cy="2284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700" name="Picture 4" descr="image.png">
            <a:extLst>
              <a:ext uri="{FF2B5EF4-FFF2-40B4-BE49-F238E27FC236}">
                <a16:creationId xmlns:a16="http://schemas.microsoft.com/office/drawing/2014/main" id="{2C8D8760-E267-4A4C-ADAA-4135ECA3AF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949" y="1294714"/>
            <a:ext cx="5238750" cy="2914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4FB4B66-933B-40B2-B3B7-AAEFABF05CFB}"/>
              </a:ext>
            </a:extLst>
          </p:cNvPr>
          <p:cNvSpPr txBox="1"/>
          <p:nvPr/>
        </p:nvSpPr>
        <p:spPr>
          <a:xfrm>
            <a:off x="1004878" y="1701979"/>
            <a:ext cx="255634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ru-RU" dirty="0"/>
              <a:t>Предсказание значений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16BDCBB-58A2-45CD-B31F-C336FB706561}"/>
              </a:ext>
            </a:extLst>
          </p:cNvPr>
          <p:cNvSpPr txBox="1"/>
          <p:nvPr/>
        </p:nvSpPr>
        <p:spPr>
          <a:xfrm>
            <a:off x="537164" y="4411098"/>
            <a:ext cx="214353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ru-RU" dirty="0"/>
              <a:t>Оценка параметров</a:t>
            </a:r>
            <a:endParaRPr lang="en-US" dirty="0"/>
          </a:p>
        </p:txBody>
      </p:sp>
      <p:pic>
        <p:nvPicPr>
          <p:cNvPr id="16" name="Picture 8" descr="image.png">
            <a:extLst>
              <a:ext uri="{FF2B5EF4-FFF2-40B4-BE49-F238E27FC236}">
                <a16:creationId xmlns:a16="http://schemas.microsoft.com/office/drawing/2014/main" id="{86B42A8D-0512-44D7-A602-31668B55C0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8976" y="2691786"/>
            <a:ext cx="4410073" cy="2284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C4EAF68-04BF-408B-9C6B-8DC367114B19}"/>
              </a:ext>
            </a:extLst>
          </p:cNvPr>
          <p:cNvSpPr txBox="1"/>
          <p:nvPr/>
        </p:nvSpPr>
        <p:spPr>
          <a:xfrm>
            <a:off x="7414214" y="2340915"/>
            <a:ext cx="316394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ru-RU" dirty="0"/>
              <a:t>Поиск и выделение паттернов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79572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9B0BEDB-9774-4E17-9A6B-DBCF6A1F5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14" y="74965"/>
            <a:ext cx="10563136" cy="1325563"/>
          </a:xfrm>
        </p:spPr>
        <p:txBody>
          <a:bodyPr>
            <a:normAutofit/>
          </a:bodyPr>
          <a:lstStyle/>
          <a:p>
            <a:r>
              <a:rPr lang="ru-RU" sz="3600" b="1" dirty="0"/>
              <a:t>Примеры приложений анализа временных </a:t>
            </a:r>
            <a:r>
              <a:rPr lang="ru-RU" sz="3600" b="1" dirty="0" smtClean="0"/>
              <a:t>рядов</a:t>
            </a:r>
            <a:endParaRPr lang="ru-RU" sz="3600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CDB8E57-5CA8-497C-990E-C304F4FBE7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2030" y="1254843"/>
            <a:ext cx="10887342" cy="5521972"/>
          </a:xfrm>
        </p:spPr>
        <p:txBody>
          <a:bodyPr>
            <a:normAutofit fontScale="92500" lnSpcReduction="10000"/>
          </a:bodyPr>
          <a:lstStyle/>
          <a:p>
            <a:pPr lvl="0"/>
            <a:r>
              <a:rPr lang="ru-RU" sz="2400" b="1" dirty="0" smtClean="0"/>
              <a:t>Экономическое </a:t>
            </a:r>
            <a:r>
              <a:rPr lang="ru-RU" sz="2400" b="1" dirty="0"/>
              <a:t>прогнозирование </a:t>
            </a:r>
            <a:r>
              <a:rPr lang="ru-RU" sz="2400" dirty="0"/>
              <a:t>(эконометрический анализ, анализ фондовой биржи, потребление ресурсов).</a:t>
            </a:r>
          </a:p>
          <a:p>
            <a:pPr lvl="0"/>
            <a:r>
              <a:rPr lang="ru-RU" sz="2400" b="1" dirty="0"/>
              <a:t>Диагностика промышленных установок</a:t>
            </a:r>
            <a:r>
              <a:rPr lang="ru-RU" sz="2400" dirty="0"/>
              <a:t> (например, диагностика неисправностей станков или других устройств с помощью анализа вибрации).</a:t>
            </a:r>
          </a:p>
          <a:p>
            <a:pPr lvl="0"/>
            <a:r>
              <a:rPr lang="ru-RU" sz="2400" dirty="0"/>
              <a:t>Прогнозирование поведения физико-химических процессов (например, прогноз солнечных пятен, прогноз погоды).</a:t>
            </a:r>
          </a:p>
          <a:p>
            <a:pPr lvl="0"/>
            <a:r>
              <a:rPr lang="ru-RU" sz="2400" dirty="0"/>
              <a:t>Медицинская диагностика (ЭЭГ, ЭМГ и т. Д.).</a:t>
            </a:r>
          </a:p>
          <a:p>
            <a:pPr lvl="0"/>
            <a:r>
              <a:rPr lang="ru-RU" sz="2400" dirty="0"/>
              <a:t>Обработка сигналов (например, измерительные сигналы от некоторых промышленных датчиков).</a:t>
            </a:r>
          </a:p>
          <a:p>
            <a:pPr lvl="0"/>
            <a:r>
              <a:rPr lang="ru-RU" sz="2400" dirty="0"/>
              <a:t>Контроль и диагностика производства продукции (например, прогноз качества продукции по результатам измерений).</a:t>
            </a:r>
          </a:p>
          <a:p>
            <a:pPr lvl="0"/>
            <a:r>
              <a:rPr lang="ru-RU" sz="2400" b="1" dirty="0"/>
              <a:t>Базы данных временных рядов (TSDB)</a:t>
            </a:r>
            <a:r>
              <a:rPr lang="ru-RU" sz="2400" dirty="0"/>
              <a:t> — это база данных, оптимизированная для значений с временными отметками или база временных рядов. База данных временных рядов создана специально для обработки каких-либо значений и событий с отметками времени. В некоторых случаях базы данных имеют значительные преимущества по сравнению с классическими подходами</a:t>
            </a:r>
            <a:r>
              <a:rPr lang="ru-RU" dirty="0"/>
              <a:t>.</a:t>
            </a:r>
          </a:p>
        </p:txBody>
      </p:sp>
      <p:sp>
        <p:nvSpPr>
          <p:cNvPr id="5" name="Rectangle 231">
            <a:extLst>
              <a:ext uri="{FF2B5EF4-FFF2-40B4-BE49-F238E27FC236}">
                <a16:creationId xmlns:a16="http://schemas.microsoft.com/office/drawing/2014/main" id="{57F50B8E-A23A-4154-9A0C-994DE115AC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67755" y="4477385"/>
            <a:ext cx="52070" cy="10795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en-US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66C52228-8C94-4CF2-AD63-BA9617333B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635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/>
            </a:r>
            <a:b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28834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86E9670-916F-477C-89BA-5FF4782294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329" y="74613"/>
            <a:ext cx="11048739" cy="1325563"/>
          </a:xfrm>
        </p:spPr>
        <p:txBody>
          <a:bodyPr>
            <a:normAutofit/>
          </a:bodyPr>
          <a:lstStyle/>
          <a:p>
            <a:r>
              <a:rPr lang="ru-RU" altLang="en-US" sz="4000" b="1" dirty="0">
                <a:solidFill>
                  <a:srgbClr val="333333"/>
                </a:solidFill>
                <a:latin typeface="Open Sans"/>
              </a:rPr>
              <a:t>Примеры задач анализа временных рядов</a:t>
            </a:r>
            <a:endParaRPr lang="en-US" sz="4000" dirty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C886B1EF-1336-4A07-9BDB-C7725BAAC0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2034E907-51B1-4A4D-8CAE-9AF9E11026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202599"/>
            <a:ext cx="65" cy="4051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12696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2539E841-426D-415D-B0BF-AAE4079802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38099"/>
            <a:ext cx="65" cy="5333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126960" rIns="0" bIns="12696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B42253D9-009B-4EF3-85AB-30837AC59F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6000"/>
            <a:ext cx="65" cy="4051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12696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0726" name="Picture 6" descr="image.png">
            <a:extLst>
              <a:ext uri="{FF2B5EF4-FFF2-40B4-BE49-F238E27FC236}">
                <a16:creationId xmlns:a16="http://schemas.microsoft.com/office/drawing/2014/main" id="{D3F88846-013F-4AC4-94F5-132ECAB3D3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4706" y="1736467"/>
            <a:ext cx="4086225" cy="151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A24919B6-2E57-4727-88D4-CEF9A61E69B1}"/>
              </a:ext>
            </a:extLst>
          </p:cNvPr>
          <p:cNvSpPr/>
          <p:nvPr/>
        </p:nvSpPr>
        <p:spPr>
          <a:xfrm>
            <a:off x="7763260" y="1243014"/>
            <a:ext cx="19431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0" i="0" dirty="0" err="1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шумподовление</a:t>
            </a:r>
            <a:endParaRPr lang="en-US" dirty="0"/>
          </a:p>
        </p:txBody>
      </p:sp>
      <p:pic>
        <p:nvPicPr>
          <p:cNvPr id="30728" name="Picture 8" descr="image.png">
            <a:extLst>
              <a:ext uri="{FF2B5EF4-FFF2-40B4-BE49-F238E27FC236}">
                <a16:creationId xmlns:a16="http://schemas.microsoft.com/office/drawing/2014/main" id="{E8223347-E8BB-4EB4-9935-6C4B67C500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831" y="3849687"/>
            <a:ext cx="5753100" cy="282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50C14BC6-4440-4FD0-8D82-4FAC078B3F8B}"/>
              </a:ext>
            </a:extLst>
          </p:cNvPr>
          <p:cNvSpPr/>
          <p:nvPr/>
        </p:nvSpPr>
        <p:spPr>
          <a:xfrm>
            <a:off x="6898490" y="3317230"/>
            <a:ext cx="38699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0" i="0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Преобразование временного ряда</a:t>
            </a:r>
            <a:endParaRPr lang="en-US" dirty="0"/>
          </a:p>
        </p:txBody>
      </p:sp>
      <p:pic>
        <p:nvPicPr>
          <p:cNvPr id="26" name="Picture 2" descr="image.png">
            <a:extLst>
              <a:ext uri="{FF2B5EF4-FFF2-40B4-BE49-F238E27FC236}">
                <a16:creationId xmlns:a16="http://schemas.microsoft.com/office/drawing/2014/main" id="{062172EE-EBF2-4ACA-AF53-41F3F6A1BB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045" y="1793230"/>
            <a:ext cx="304800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5DBCE555-A9B7-40A1-8113-850920BE6CF4}"/>
              </a:ext>
            </a:extLst>
          </p:cNvPr>
          <p:cNvSpPr/>
          <p:nvPr/>
        </p:nvSpPr>
        <p:spPr>
          <a:xfrm>
            <a:off x="810045" y="1423898"/>
            <a:ext cx="41954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Восстановление пропущенных значений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28094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86E9670-916F-477C-89BA-5FF4782294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329" y="74613"/>
            <a:ext cx="11048739" cy="1325563"/>
          </a:xfrm>
        </p:spPr>
        <p:txBody>
          <a:bodyPr>
            <a:normAutofit/>
          </a:bodyPr>
          <a:lstStyle/>
          <a:p>
            <a:r>
              <a:rPr lang="ru-RU" altLang="en-US" sz="4000" b="1" dirty="0">
                <a:solidFill>
                  <a:srgbClr val="333333"/>
                </a:solidFill>
                <a:latin typeface="Open Sans"/>
              </a:rPr>
              <a:t>Примеры задач анализа временных рядов</a:t>
            </a:r>
            <a:endParaRPr lang="en-US" sz="4000" dirty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C886B1EF-1336-4A07-9BDB-C7725BAAC0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2034E907-51B1-4A4D-8CAE-9AF9E11026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202599"/>
            <a:ext cx="65" cy="4051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12696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2539E841-426D-415D-B0BF-AAE4079802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38099"/>
            <a:ext cx="65" cy="5333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126960" rIns="0" bIns="12696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B42253D9-009B-4EF3-85AB-30837AC59F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6000"/>
            <a:ext cx="65" cy="4051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12696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0722" name="Picture 2" descr="image.png">
            <a:extLst>
              <a:ext uri="{FF2B5EF4-FFF2-40B4-BE49-F238E27FC236}">
                <a16:creationId xmlns:a16="http://schemas.microsoft.com/office/drawing/2014/main" id="{044CE5D0-4C93-426E-9EDD-17A05B8195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0" t="17664" r="8442" b="22405"/>
          <a:stretch/>
        </p:blipFill>
        <p:spPr bwMode="auto">
          <a:xfrm>
            <a:off x="361950" y="1400176"/>
            <a:ext cx="6076951" cy="1704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0145E777-883D-4B3B-9F6D-EF68E8D24447}"/>
              </a:ext>
            </a:extLst>
          </p:cNvPr>
          <p:cNvSpPr/>
          <p:nvPr/>
        </p:nvSpPr>
        <p:spPr>
          <a:xfrm>
            <a:off x="2136597" y="1085851"/>
            <a:ext cx="34884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0" i="0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Сегментация временного ряда</a:t>
            </a:r>
            <a:endParaRPr lang="en-US" dirty="0"/>
          </a:p>
        </p:txBody>
      </p:sp>
      <p:pic>
        <p:nvPicPr>
          <p:cNvPr id="30724" name="Picture 4" descr="image.png">
            <a:extLst>
              <a:ext uri="{FF2B5EF4-FFF2-40B4-BE49-F238E27FC236}">
                <a16:creationId xmlns:a16="http://schemas.microsoft.com/office/drawing/2014/main" id="{817E5D86-CF1F-48B3-8D14-23CDE0A133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188" y="3790951"/>
            <a:ext cx="5133975" cy="1857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CAFF9D39-C232-46E8-B419-80C7689C63B4}"/>
              </a:ext>
            </a:extLst>
          </p:cNvPr>
          <p:cNvSpPr/>
          <p:nvPr/>
        </p:nvSpPr>
        <p:spPr>
          <a:xfrm>
            <a:off x="1631772" y="3568184"/>
            <a:ext cx="37192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0" i="0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Кластеризация временного ряда</a:t>
            </a:r>
            <a:endParaRPr lang="en-US" dirty="0"/>
          </a:p>
        </p:txBody>
      </p:sp>
      <p:pic>
        <p:nvPicPr>
          <p:cNvPr id="17" name="Picture 6" descr="image.png">
            <a:extLst>
              <a:ext uri="{FF2B5EF4-FFF2-40B4-BE49-F238E27FC236}">
                <a16:creationId xmlns:a16="http://schemas.microsoft.com/office/drawing/2014/main" id="{4735A125-389B-40BD-B2FB-7DD620B9B1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1874" y="3200294"/>
            <a:ext cx="4238625" cy="3038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52226AB-8B1C-4FC6-BE74-64D0635CC554}"/>
              </a:ext>
            </a:extLst>
          </p:cNvPr>
          <p:cNvSpPr txBox="1"/>
          <p:nvPr/>
        </p:nvSpPr>
        <p:spPr>
          <a:xfrm>
            <a:off x="7796203" y="2666574"/>
            <a:ext cx="307757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ru-RU" dirty="0"/>
              <a:t>Поиск </a:t>
            </a:r>
            <a:r>
              <a:rPr lang="ru-RU" dirty="0" err="1"/>
              <a:t>анаомалий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8909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86E9670-916F-477C-89BA-5FF4782294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625" y="74613"/>
            <a:ext cx="11296585" cy="1325563"/>
          </a:xfrm>
        </p:spPr>
        <p:txBody>
          <a:bodyPr>
            <a:normAutofit/>
          </a:bodyPr>
          <a:lstStyle/>
          <a:p>
            <a:r>
              <a:rPr lang="ru-RU" altLang="en-US" sz="4000" b="1" dirty="0">
                <a:solidFill>
                  <a:srgbClr val="333333"/>
                </a:solidFill>
                <a:latin typeface="Open Sans"/>
              </a:rPr>
              <a:t>Примеры задач анализа временных рядов</a:t>
            </a:r>
            <a:endParaRPr lang="en-US" sz="4000" dirty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C886B1EF-1336-4A07-9BDB-C7725BAAC0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2034E907-51B1-4A4D-8CAE-9AF9E11026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202599"/>
            <a:ext cx="65" cy="4051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12696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2539E841-426D-415D-B0BF-AAE4079802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38099"/>
            <a:ext cx="65" cy="5333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126960" rIns="0" bIns="12696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B42253D9-009B-4EF3-85AB-30837AC59F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6000"/>
            <a:ext cx="65" cy="4051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12696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0145E777-883D-4B3B-9F6D-EF68E8D24447}"/>
              </a:ext>
            </a:extLst>
          </p:cNvPr>
          <p:cNvSpPr/>
          <p:nvPr/>
        </p:nvSpPr>
        <p:spPr>
          <a:xfrm>
            <a:off x="2136597" y="1085851"/>
            <a:ext cx="37625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0" i="0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Декомпозиция временных рядов</a:t>
            </a:r>
            <a:endParaRPr lang="en-US" dirty="0"/>
          </a:p>
        </p:txBody>
      </p:sp>
      <p:pic>
        <p:nvPicPr>
          <p:cNvPr id="31746" name="Picture 2" descr="image.png">
            <a:extLst>
              <a:ext uri="{FF2B5EF4-FFF2-40B4-BE49-F238E27FC236}">
                <a16:creationId xmlns:a16="http://schemas.microsoft.com/office/drawing/2014/main" id="{C6E4537F-68BA-4C52-9E82-A13083C8D4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25" y="1427680"/>
            <a:ext cx="7524750" cy="5172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2404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86E9670-916F-477C-89BA-5FF4782294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293688"/>
            <a:ext cx="10515600" cy="1325563"/>
          </a:xfrm>
        </p:spPr>
        <p:txBody>
          <a:bodyPr/>
          <a:lstStyle/>
          <a:p>
            <a:r>
              <a:rPr lang="ru-RU" altLang="en-US" b="1" dirty="0">
                <a:solidFill>
                  <a:srgbClr val="333333"/>
                </a:solidFill>
                <a:latin typeface="Open Sans"/>
              </a:rPr>
              <a:t>Общие замечания об анализе временных рядов</a:t>
            </a:r>
            <a:endParaRPr lang="en-US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DFA92D1-0453-47E9-A453-571E9CF767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1950" y="1619251"/>
            <a:ext cx="10915650" cy="5638799"/>
          </a:xfrm>
        </p:spPr>
        <p:txBody>
          <a:bodyPr>
            <a:normAutofit/>
          </a:bodyPr>
          <a:lstStyle/>
          <a:p>
            <a:r>
              <a:rPr lang="ru-RU" sz="2000" b="1" dirty="0"/>
              <a:t>Общие замечания об анализе временных рядов</a:t>
            </a:r>
            <a:endParaRPr lang="ru-RU" sz="2000" dirty="0"/>
          </a:p>
          <a:p>
            <a:pPr lvl="0"/>
            <a:r>
              <a:rPr lang="ru-RU" sz="2000" dirty="0"/>
              <a:t>Постарайтесь составить исходную гипотезу о применимости тех или иных методов анализа, исходя из поставленной задачи.</a:t>
            </a:r>
          </a:p>
          <a:p>
            <a:pPr lvl="0"/>
            <a:r>
              <a:rPr lang="ru-RU" sz="2000" dirty="0"/>
              <a:t>Попробуйте визуализировать временные ряды.</a:t>
            </a:r>
          </a:p>
          <a:p>
            <a:pPr lvl="0"/>
            <a:r>
              <a:rPr lang="ru-RU" sz="2000" dirty="0"/>
              <a:t>Сделайте предположение об экзогенных факторах, одномерном или многомерном рассмотрении временных рядов.</a:t>
            </a:r>
          </a:p>
          <a:p>
            <a:pPr lvl="0"/>
            <a:r>
              <a:rPr lang="ru-RU" sz="2000" dirty="0"/>
              <a:t>Сделайте одно или несколько предположений о линейности модели.</a:t>
            </a:r>
          </a:p>
          <a:p>
            <a:pPr lvl="0"/>
            <a:r>
              <a:rPr lang="ru-RU" sz="2000" dirty="0"/>
              <a:t>Сделайте одно или несколько предположений об описании модели (тренд, сезонные части, демпинговый тренд, насыщенность, точки перегиба и т.д.).</a:t>
            </a:r>
          </a:p>
          <a:p>
            <a:pPr lvl="0"/>
            <a:r>
              <a:rPr lang="ru-RU" sz="2000" dirty="0"/>
              <a:t>Сделайте предположение о линейности отношения компонентов модели.</a:t>
            </a:r>
          </a:p>
          <a:p>
            <a:pPr lvl="0"/>
            <a:r>
              <a:rPr lang="ru-RU" sz="2000" dirty="0"/>
              <a:t>Сделайте предположение о стационарности модели.</a:t>
            </a:r>
          </a:p>
          <a:p>
            <a:pPr lvl="0"/>
            <a:r>
              <a:rPr lang="ru-RU" sz="2000" dirty="0"/>
              <a:t>Проверьте свою гипотезу, чтобы найти наиболее подходящий.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C886B1EF-1336-4A07-9BDB-C7725BAAC0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2034E907-51B1-4A4D-8CAE-9AF9E11026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202599"/>
            <a:ext cx="65" cy="4051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12696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50714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9B0BEDB-9774-4E17-9A6B-DBCF6A1F5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41893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b="1" dirty="0"/>
              <a:t>Примеры приложений</a:t>
            </a:r>
            <a:r>
              <a:rPr lang="en-US" b="1" dirty="0"/>
              <a:t> </a:t>
            </a:r>
            <a:r>
              <a:rPr lang="ru-RU" b="1" dirty="0"/>
              <a:t>анализа временных рядов. Экономическое прогнозирование.</a:t>
            </a:r>
            <a:endParaRPr lang="en-US" dirty="0">
              <a:latin typeface="+mn-lt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CDB8E57-5CA8-497C-990E-C304F4FBE7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8303" y="1254843"/>
            <a:ext cx="10885806" cy="5315726"/>
          </a:xfrm>
        </p:spPr>
        <p:txBody>
          <a:bodyPr>
            <a:normAutofit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endParaRPr lang="en-US" sz="2000" dirty="0"/>
          </a:p>
        </p:txBody>
      </p:sp>
      <p:sp>
        <p:nvSpPr>
          <p:cNvPr id="5" name="Rectangle 231">
            <a:extLst>
              <a:ext uri="{FF2B5EF4-FFF2-40B4-BE49-F238E27FC236}">
                <a16:creationId xmlns:a16="http://schemas.microsoft.com/office/drawing/2014/main" id="{57F50B8E-A23A-4154-9A0C-994DE115AC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67755" y="4477385"/>
            <a:ext cx="52070" cy="10795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en-US"/>
          </a:p>
        </p:txBody>
      </p:sp>
      <p:pic>
        <p:nvPicPr>
          <p:cNvPr id="4097" name="image1.jpeg">
            <a:extLst>
              <a:ext uri="{FF2B5EF4-FFF2-40B4-BE49-F238E27FC236}">
                <a16:creationId xmlns:a16="http://schemas.microsoft.com/office/drawing/2014/main" id="{790C458C-639C-4405-8E9C-793CDBF8A1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617" y="1992070"/>
            <a:ext cx="4910590" cy="2237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3">
            <a:extLst>
              <a:ext uri="{FF2B5EF4-FFF2-40B4-BE49-F238E27FC236}">
                <a16:creationId xmlns:a16="http://schemas.microsoft.com/office/drawing/2014/main" id="{66C52228-8C94-4CF2-AD63-BA9617333B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635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/>
            </a:r>
            <a:b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101" name="Picture 5" descr="image.png">
            <a:extLst>
              <a:ext uri="{FF2B5EF4-FFF2-40B4-BE49-F238E27FC236}">
                <a16:creationId xmlns:a16="http://schemas.microsoft.com/office/drawing/2014/main" id="{7FA025A1-F059-4DCD-B5D1-18F0DEB339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6925" y="1744493"/>
            <a:ext cx="5791200" cy="510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3812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9B0BEDB-9774-4E17-9A6B-DBCF6A1F5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2025" y="188259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b="1" dirty="0"/>
              <a:t>Примеры приложений</a:t>
            </a:r>
            <a:r>
              <a:rPr lang="en-US" b="1" dirty="0"/>
              <a:t> </a:t>
            </a:r>
            <a:r>
              <a:rPr lang="ru-RU" b="1" dirty="0"/>
              <a:t>анализа временных рядов. Промышленные применения</a:t>
            </a:r>
            <a:endParaRPr lang="en-US" dirty="0">
              <a:latin typeface="+mn-lt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CDB8E57-5CA8-497C-990E-C304F4FBE7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994" y="1264368"/>
            <a:ext cx="10885806" cy="5315726"/>
          </a:xfrm>
        </p:spPr>
        <p:txBody>
          <a:bodyPr>
            <a:normAutofit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000" dirty="0">
                <a:latin typeface="Arial" panose="020B0604020202020204" pitchFamily="34" charset="0"/>
                <a:ea typeface="Times New Roman" panose="02020603050405020304" pitchFamily="18" charset="0"/>
              </a:rPr>
              <a:t>Signal processing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endParaRPr lang="en-US" sz="2000" dirty="0"/>
          </a:p>
        </p:txBody>
      </p:sp>
      <p:sp>
        <p:nvSpPr>
          <p:cNvPr id="5" name="Rectangle 231">
            <a:extLst>
              <a:ext uri="{FF2B5EF4-FFF2-40B4-BE49-F238E27FC236}">
                <a16:creationId xmlns:a16="http://schemas.microsoft.com/office/drawing/2014/main" id="{57F50B8E-A23A-4154-9A0C-994DE115AC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67755" y="4477385"/>
            <a:ext cx="52070" cy="10795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en-US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66C52228-8C94-4CF2-AD63-BA9617333B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635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/>
            </a:r>
            <a:b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16385EE5-CABC-413F-96EA-AF7BAEDE71E8}"/>
              </a:ext>
            </a:extLst>
          </p:cNvPr>
          <p:cNvSpPr/>
          <p:nvPr/>
        </p:nvSpPr>
        <p:spPr>
          <a:xfrm>
            <a:off x="6487794" y="1457597"/>
            <a:ext cx="5483862" cy="8463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43000" lvl="2" indent="-228600">
              <a:spcBef>
                <a:spcPts val="815"/>
              </a:spcBef>
              <a:spcAft>
                <a:spcPts val="0"/>
              </a:spcAft>
              <a:buSzPts val="1050"/>
              <a:buFont typeface="Arial" panose="020B0604020202020204" pitchFamily="34" charset="0"/>
              <a:buChar char="•"/>
              <a:tabLst>
                <a:tab pos="355600" algn="l"/>
              </a:tabLst>
            </a:pPr>
            <a:r>
              <a:rPr lang="en-US" sz="2000" dirty="0">
                <a:latin typeface="Arial" panose="020B0604020202020204" pitchFamily="34" charset="0"/>
              </a:rPr>
              <a:t>Machine fault diagnostic</a:t>
            </a:r>
          </a:p>
          <a:p>
            <a:r>
              <a:rPr lang="en-US" sz="1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/>
            </a:r>
            <a:br>
              <a:rPr lang="en-US" sz="1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endParaRPr lang="en-US" dirty="0"/>
          </a:p>
        </p:txBody>
      </p:sp>
      <p:grpSp>
        <p:nvGrpSpPr>
          <p:cNvPr id="9" name="Group 223">
            <a:extLst>
              <a:ext uri="{FF2B5EF4-FFF2-40B4-BE49-F238E27FC236}">
                <a16:creationId xmlns:a16="http://schemas.microsoft.com/office/drawing/2014/main" id="{CABD6847-5217-48B7-B319-94A1CF214F24}"/>
              </a:ext>
            </a:extLst>
          </p:cNvPr>
          <p:cNvGrpSpPr>
            <a:grpSpLocks/>
          </p:cNvGrpSpPr>
          <p:nvPr/>
        </p:nvGrpSpPr>
        <p:grpSpPr bwMode="auto">
          <a:xfrm>
            <a:off x="6788785" y="2056055"/>
            <a:ext cx="4565015" cy="1508760"/>
            <a:chOff x="0" y="0"/>
            <a:chExt cx="7189" cy="2376"/>
          </a:xfrm>
        </p:grpSpPr>
        <p:pic>
          <p:nvPicPr>
            <p:cNvPr id="10" name="Picture 227">
              <a:extLst>
                <a:ext uri="{FF2B5EF4-FFF2-40B4-BE49-F238E27FC236}">
                  <a16:creationId xmlns:a16="http://schemas.microsoft.com/office/drawing/2014/main" id="{58FC12C2-F579-418C-9F9A-946A63D6955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244"/>
              <a:ext cx="7189" cy="21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1" name="Line 226">
              <a:extLst>
                <a:ext uri="{FF2B5EF4-FFF2-40B4-BE49-F238E27FC236}">
                  <a16:creationId xmlns:a16="http://schemas.microsoft.com/office/drawing/2014/main" id="{F59519B7-F994-4C2E-A73F-DF4EF63517AC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4727" y="473"/>
              <a:ext cx="619" cy="0"/>
            </a:xfrm>
            <a:prstGeom prst="line">
              <a:avLst/>
            </a:prstGeom>
            <a:noFill/>
            <a:ln w="9144">
              <a:solidFill>
                <a:srgbClr val="3B5B7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pic>
          <p:nvPicPr>
            <p:cNvPr id="12" name="Picture 225">
              <a:extLst>
                <a:ext uri="{FF2B5EF4-FFF2-40B4-BE49-F238E27FC236}">
                  <a16:creationId xmlns:a16="http://schemas.microsoft.com/office/drawing/2014/main" id="{5266B2ED-D814-497E-8476-D0802808865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5" y="0"/>
              <a:ext cx="452" cy="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" name="Picture 224">
              <a:extLst>
                <a:ext uri="{FF2B5EF4-FFF2-40B4-BE49-F238E27FC236}">
                  <a16:creationId xmlns:a16="http://schemas.microsoft.com/office/drawing/2014/main" id="{B57415C1-325F-46A1-9D27-635059DD42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70" y="436"/>
              <a:ext cx="1579" cy="1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4" name="Group 210">
            <a:extLst>
              <a:ext uri="{FF2B5EF4-FFF2-40B4-BE49-F238E27FC236}">
                <a16:creationId xmlns:a16="http://schemas.microsoft.com/office/drawing/2014/main" id="{186F12C9-1CAB-4A1C-BEE6-8B51C36D5977}"/>
              </a:ext>
            </a:extLst>
          </p:cNvPr>
          <p:cNvGrpSpPr>
            <a:grpSpLocks/>
          </p:cNvGrpSpPr>
          <p:nvPr/>
        </p:nvGrpSpPr>
        <p:grpSpPr bwMode="auto">
          <a:xfrm>
            <a:off x="6802437" y="3835128"/>
            <a:ext cx="4623435" cy="1565275"/>
            <a:chOff x="2341" y="253"/>
            <a:chExt cx="7281" cy="2465"/>
          </a:xfrm>
        </p:grpSpPr>
        <p:pic>
          <p:nvPicPr>
            <p:cNvPr id="15" name="Picture 222">
              <a:extLst>
                <a:ext uri="{FF2B5EF4-FFF2-40B4-BE49-F238E27FC236}">
                  <a16:creationId xmlns:a16="http://schemas.microsoft.com/office/drawing/2014/main" id="{51933DE6-1DBB-434A-B0F1-5C31595AD71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41" y="253"/>
              <a:ext cx="7281" cy="24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6" name="Line 221">
              <a:extLst>
                <a:ext uri="{FF2B5EF4-FFF2-40B4-BE49-F238E27FC236}">
                  <a16:creationId xmlns:a16="http://schemas.microsoft.com/office/drawing/2014/main" id="{8FF48E89-9041-4249-A8A4-29C46455A2AB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7232" y="544"/>
              <a:ext cx="619" cy="0"/>
            </a:xfrm>
            <a:prstGeom prst="line">
              <a:avLst/>
            </a:prstGeom>
            <a:noFill/>
            <a:ln w="9144">
              <a:solidFill>
                <a:srgbClr val="3B5B67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pic>
          <p:nvPicPr>
            <p:cNvPr id="17" name="Picture 220">
              <a:extLst>
                <a:ext uri="{FF2B5EF4-FFF2-40B4-BE49-F238E27FC236}">
                  <a16:creationId xmlns:a16="http://schemas.microsoft.com/office/drawing/2014/main" id="{F708DC68-E190-4690-BA51-6742EEDE9E1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75" y="497"/>
              <a:ext cx="1474" cy="1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" name="Text Box 219">
              <a:extLst>
                <a:ext uri="{FF2B5EF4-FFF2-40B4-BE49-F238E27FC236}">
                  <a16:creationId xmlns:a16="http://schemas.microsoft.com/office/drawing/2014/main" id="{BCEE1E6C-9983-414E-BA3F-0A5C74663C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96" y="751"/>
              <a:ext cx="216" cy="1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0" tIns="0" rIns="0" bIns="0" anchor="t" anchorCtr="0" upright="1">
              <a:noAutofit/>
            </a:bodyPr>
            <a:lstStyle/>
            <a:p>
              <a:pPr>
                <a:spcAft>
                  <a:spcPts val="0"/>
                </a:spcAft>
              </a:pPr>
              <a:r>
                <a:rPr lang="en-US" sz="850">
                  <a:solidFill>
                    <a:srgbClr val="262626"/>
                  </a:solidFill>
                  <a:effectLst/>
                  <a:latin typeface="Trebuchet MS" panose="020B0603020202020204" pitchFamily="34" charset="0"/>
                  <a:ea typeface="Times New Roman" panose="02020603050405020304" pitchFamily="18" charset="0"/>
                </a:rPr>
                <a:t>50</a:t>
              </a:r>
              <a:endParaRPr lang="en-US" sz="11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19" name="Text Box 218">
              <a:extLst>
                <a:ext uri="{FF2B5EF4-FFF2-40B4-BE49-F238E27FC236}">
                  <a16:creationId xmlns:a16="http://schemas.microsoft.com/office/drawing/2014/main" id="{24EA8F77-B8B3-4924-A600-D290143EBEF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25" y="1822"/>
              <a:ext cx="291" cy="1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0" tIns="0" rIns="0" bIns="0" anchor="t" anchorCtr="0" upright="1">
              <a:noAutofit/>
            </a:bodyPr>
            <a:lstStyle/>
            <a:p>
              <a:pPr>
                <a:lnSpc>
                  <a:spcPts val="950"/>
                </a:lnSpc>
                <a:spcAft>
                  <a:spcPts val="0"/>
                </a:spcAft>
              </a:pPr>
              <a:r>
                <a:rPr lang="en-US" sz="850">
                  <a:solidFill>
                    <a:srgbClr val="282828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-50</a:t>
              </a:r>
              <a:endParaRPr lang="en-US" sz="11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20" name="Text Box 217">
              <a:extLst>
                <a:ext uri="{FF2B5EF4-FFF2-40B4-BE49-F238E27FC236}">
                  <a16:creationId xmlns:a16="http://schemas.microsoft.com/office/drawing/2014/main" id="{08BEE06C-E27A-4AC4-A1A2-0E0DAE786A0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11" y="2528"/>
              <a:ext cx="107" cy="1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0" tIns="0" rIns="0" bIns="0" anchor="t" anchorCtr="0" upright="1">
              <a:noAutofit/>
            </a:bodyPr>
            <a:lstStyle/>
            <a:p>
              <a:pPr>
                <a:lnSpc>
                  <a:spcPts val="950"/>
                </a:lnSpc>
                <a:spcAft>
                  <a:spcPts val="0"/>
                </a:spcAft>
              </a:pPr>
              <a:r>
                <a:rPr lang="en-US" sz="850">
                  <a:solidFill>
                    <a:srgbClr val="9E9E9E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  <a:endParaRPr lang="en-US" sz="11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21" name="Text Box 216">
              <a:extLst>
                <a:ext uri="{FF2B5EF4-FFF2-40B4-BE49-F238E27FC236}">
                  <a16:creationId xmlns:a16="http://schemas.microsoft.com/office/drawing/2014/main" id="{E8E4197C-3A59-41E0-8D84-74F3D6B9803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82" y="2528"/>
              <a:ext cx="235" cy="1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0" tIns="0" rIns="0" bIns="0" anchor="t" anchorCtr="0" upright="1">
              <a:noAutofit/>
            </a:bodyPr>
            <a:lstStyle/>
            <a:p>
              <a:pPr>
                <a:lnSpc>
                  <a:spcPts val="950"/>
                </a:lnSpc>
                <a:spcAft>
                  <a:spcPts val="0"/>
                </a:spcAft>
              </a:pPr>
              <a:r>
                <a:rPr lang="en-US" sz="850">
                  <a:solidFill>
                    <a:srgbClr val="3F3F3F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0.1</a:t>
              </a:r>
              <a:endParaRPr lang="en-US" sz="11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22" name="Text Box 215">
              <a:extLst>
                <a:ext uri="{FF2B5EF4-FFF2-40B4-BE49-F238E27FC236}">
                  <a16:creationId xmlns:a16="http://schemas.microsoft.com/office/drawing/2014/main" id="{69EC4664-43E1-4852-86F1-5E68D528AB2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44" y="2528"/>
              <a:ext cx="919" cy="1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0" tIns="0" rIns="0" bIns="0" anchor="t" anchorCtr="0" upright="1">
              <a:noAutofit/>
            </a:bodyPr>
            <a:lstStyle/>
            <a:p>
              <a:pPr>
                <a:lnSpc>
                  <a:spcPts val="950"/>
                </a:lnSpc>
                <a:spcAft>
                  <a:spcPts val="0"/>
                </a:spcAft>
                <a:tabLst>
                  <a:tab pos="410845" algn="l"/>
                </a:tabLst>
              </a:pPr>
              <a:r>
                <a:rPr lang="en-US" sz="850">
                  <a:solidFill>
                    <a:srgbClr val="262626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0.2	</a:t>
              </a:r>
              <a:r>
                <a:rPr lang="en-US" sz="850">
                  <a:solidFill>
                    <a:srgbClr val="282828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0.3</a:t>
              </a:r>
              <a:endParaRPr lang="en-US" sz="11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23" name="Text Box 214">
              <a:extLst>
                <a:ext uri="{FF2B5EF4-FFF2-40B4-BE49-F238E27FC236}">
                  <a16:creationId xmlns:a16="http://schemas.microsoft.com/office/drawing/2014/main" id="{4394D085-F7DD-4354-9B92-ACACCF83C99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54" y="2528"/>
              <a:ext cx="765" cy="1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0" tIns="0" rIns="0" bIns="0" anchor="t" anchorCtr="0" upright="1">
              <a:noAutofit/>
            </a:bodyPr>
            <a:lstStyle/>
            <a:p>
              <a:pPr>
                <a:lnSpc>
                  <a:spcPts val="950"/>
                </a:lnSpc>
                <a:spcAft>
                  <a:spcPts val="0"/>
                </a:spcAft>
                <a:tabLst>
                  <a:tab pos="407670" algn="l"/>
                </a:tabLst>
              </a:pPr>
              <a:r>
                <a:rPr lang="en-US" sz="850">
                  <a:solidFill>
                    <a:srgbClr val="2F2F2F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0.4	</a:t>
              </a:r>
              <a:r>
                <a:rPr lang="en-US" sz="850">
                  <a:solidFill>
                    <a:srgbClr val="777777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  <a:endParaRPr lang="en-US" sz="11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24" name="Text Box 213">
              <a:extLst>
                <a:ext uri="{FF2B5EF4-FFF2-40B4-BE49-F238E27FC236}">
                  <a16:creationId xmlns:a16="http://schemas.microsoft.com/office/drawing/2014/main" id="{9E384CD2-4A4E-4CB9-B808-695AD3A17DF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45" y="2528"/>
              <a:ext cx="271" cy="1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0" tIns="0" rIns="0" bIns="0" anchor="t" anchorCtr="0" upright="1">
              <a:noAutofit/>
            </a:bodyPr>
            <a:lstStyle/>
            <a:p>
              <a:pPr>
                <a:lnSpc>
                  <a:spcPts val="950"/>
                </a:lnSpc>
                <a:spcAft>
                  <a:spcPts val="0"/>
                </a:spcAft>
              </a:pPr>
              <a:r>
                <a:rPr lang="en-US" sz="850">
                  <a:solidFill>
                    <a:srgbClr val="363636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0.6</a:t>
              </a:r>
              <a:endParaRPr lang="en-US" sz="11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25" name="Text Box 212">
              <a:extLst>
                <a:ext uri="{FF2B5EF4-FFF2-40B4-BE49-F238E27FC236}">
                  <a16:creationId xmlns:a16="http://schemas.microsoft.com/office/drawing/2014/main" id="{DCEB50AE-5247-47FD-9C3D-B93AC757701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508" y="2528"/>
              <a:ext cx="919" cy="1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0" tIns="0" rIns="0" bIns="0" anchor="t" anchorCtr="0" upright="1">
              <a:noAutofit/>
            </a:bodyPr>
            <a:lstStyle/>
            <a:p>
              <a:pPr>
                <a:lnSpc>
                  <a:spcPts val="950"/>
                </a:lnSpc>
                <a:spcAft>
                  <a:spcPts val="0"/>
                </a:spcAft>
                <a:tabLst>
                  <a:tab pos="410845" algn="l"/>
                </a:tabLst>
              </a:pPr>
              <a:r>
                <a:rPr lang="en-US" sz="850">
                  <a:solidFill>
                    <a:srgbClr val="4B4B4B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0.7	</a:t>
              </a:r>
              <a:r>
                <a:rPr lang="en-US" sz="850">
                  <a:solidFill>
                    <a:srgbClr val="424242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0.8</a:t>
              </a:r>
              <a:endParaRPr lang="en-US" sz="11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26" name="Text Box 211">
              <a:extLst>
                <a:ext uri="{FF2B5EF4-FFF2-40B4-BE49-F238E27FC236}">
                  <a16:creationId xmlns:a16="http://schemas.microsoft.com/office/drawing/2014/main" id="{33207B10-7100-4EE9-927C-8F43B0C4581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818" y="2528"/>
              <a:ext cx="271" cy="1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0" tIns="0" rIns="0" bIns="0" anchor="t" anchorCtr="0" upright="1">
              <a:noAutofit/>
            </a:bodyPr>
            <a:lstStyle/>
            <a:p>
              <a:pPr>
                <a:lnSpc>
                  <a:spcPts val="950"/>
                </a:lnSpc>
                <a:spcAft>
                  <a:spcPts val="0"/>
                </a:spcAft>
              </a:pPr>
              <a:r>
                <a:rPr lang="en-US" sz="850" dirty="0">
                  <a:solidFill>
                    <a:srgbClr val="1C1C1C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0.9</a:t>
              </a:r>
              <a:endParaRPr lang="en-US" sz="1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</p:grpSp>
      <p:pic>
        <p:nvPicPr>
          <p:cNvPr id="33794" name="Picture 2" descr="image.png">
            <a:extLst>
              <a:ext uri="{FF2B5EF4-FFF2-40B4-BE49-F238E27FC236}">
                <a16:creationId xmlns:a16="http://schemas.microsoft.com/office/drawing/2014/main" id="{F3294DC1-FB3F-493B-B2D8-259BC9F11E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848" y="1895971"/>
            <a:ext cx="5127942" cy="4247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40451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9B0BEDB-9774-4E17-9A6B-DBCF6A1F5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2025" y="188259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b="1" dirty="0"/>
              <a:t>Примеры приложений</a:t>
            </a:r>
            <a:r>
              <a:rPr lang="en-US" b="1" dirty="0"/>
              <a:t> </a:t>
            </a:r>
            <a:r>
              <a:rPr lang="ru-RU" b="1" dirty="0"/>
              <a:t>анализа временных рядов.</a:t>
            </a:r>
            <a:endParaRPr lang="en-US" dirty="0">
              <a:latin typeface="+mn-lt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CDB8E57-5CA8-497C-990E-C304F4FBE7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994" y="1264368"/>
            <a:ext cx="10885806" cy="5315726"/>
          </a:xfrm>
        </p:spPr>
        <p:txBody>
          <a:bodyPr>
            <a:normAutofit/>
          </a:bodyPr>
          <a:lstStyle/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ru-RU" sz="2400" dirty="0"/>
              <a:t>Предсказание погоды</a:t>
            </a:r>
            <a:endParaRPr lang="en-US" sz="2400" dirty="0"/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endParaRPr lang="en-US" sz="2000" dirty="0"/>
          </a:p>
        </p:txBody>
      </p:sp>
      <p:sp>
        <p:nvSpPr>
          <p:cNvPr id="5" name="Rectangle 231">
            <a:extLst>
              <a:ext uri="{FF2B5EF4-FFF2-40B4-BE49-F238E27FC236}">
                <a16:creationId xmlns:a16="http://schemas.microsoft.com/office/drawing/2014/main" id="{57F50B8E-A23A-4154-9A0C-994DE115AC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67755" y="4477385"/>
            <a:ext cx="52070" cy="10795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en-US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66C52228-8C94-4CF2-AD63-BA9617333B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635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/>
            </a:r>
            <a:b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16385EE5-CABC-413F-96EA-AF7BAEDE71E8}"/>
              </a:ext>
            </a:extLst>
          </p:cNvPr>
          <p:cNvSpPr/>
          <p:nvPr/>
        </p:nvSpPr>
        <p:spPr>
          <a:xfrm>
            <a:off x="6955788" y="1406698"/>
            <a:ext cx="5483862" cy="9079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2">
              <a:spcBef>
                <a:spcPts val="815"/>
              </a:spcBef>
              <a:buSzPts val="1050"/>
              <a:tabLst>
                <a:tab pos="355600" algn="l"/>
              </a:tabLst>
            </a:pPr>
            <a:r>
              <a:rPr lang="ru-RU" sz="2400" dirty="0">
                <a:latin typeface="Arial" panose="020B0604020202020204" pitchFamily="34" charset="0"/>
              </a:rPr>
              <a:t>Медицинская диагностика</a:t>
            </a:r>
            <a:endParaRPr lang="en-US" sz="2400" dirty="0">
              <a:latin typeface="Arial" panose="020B0604020202020204" pitchFamily="34" charset="0"/>
            </a:endParaRPr>
          </a:p>
          <a:p>
            <a:r>
              <a:rPr lang="en-US" sz="1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/>
            </a:r>
            <a:br>
              <a:rPr lang="en-US" sz="1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endParaRPr lang="en-US" dirty="0"/>
          </a:p>
        </p:txBody>
      </p:sp>
      <p:pic>
        <p:nvPicPr>
          <p:cNvPr id="7212" name="Picture 44" descr="image.png">
            <a:extLst>
              <a:ext uri="{FF2B5EF4-FFF2-40B4-BE49-F238E27FC236}">
                <a16:creationId xmlns:a16="http://schemas.microsoft.com/office/drawing/2014/main" id="{E7F9585D-3270-4970-B32A-7740AA84F0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63" t="-1628" r="1563" b="8995"/>
          <a:stretch/>
        </p:blipFill>
        <p:spPr bwMode="auto">
          <a:xfrm>
            <a:off x="344169" y="1903750"/>
            <a:ext cx="6405209" cy="3567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14" name="Picture 46" descr="image.png">
            <a:extLst>
              <a:ext uri="{FF2B5EF4-FFF2-40B4-BE49-F238E27FC236}">
                <a16:creationId xmlns:a16="http://schemas.microsoft.com/office/drawing/2014/main" id="{378F906B-E86A-4C6D-B291-36E950BD47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6455" y="1903750"/>
            <a:ext cx="4567551" cy="4543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20286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9B0BEDB-9774-4E17-9A6B-DBCF6A1F5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2025" y="188259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b="1" dirty="0"/>
              <a:t>Примеры приложений</a:t>
            </a:r>
            <a:r>
              <a:rPr lang="en-US" b="1" dirty="0"/>
              <a:t> </a:t>
            </a:r>
            <a:r>
              <a:rPr lang="ru-RU" b="1" dirty="0"/>
              <a:t>анализа временных рядов.</a:t>
            </a:r>
            <a:endParaRPr lang="en-US" dirty="0">
              <a:latin typeface="+mn-lt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CDB8E57-5CA8-497C-990E-C304F4FBE7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4169" y="1078724"/>
            <a:ext cx="10885806" cy="5315726"/>
          </a:xfrm>
        </p:spPr>
        <p:txBody>
          <a:bodyPr>
            <a:normAutofit/>
          </a:bodyPr>
          <a:lstStyle/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ru-RU" sz="2400" dirty="0"/>
              <a:t>База данных временных рядов</a:t>
            </a:r>
            <a:endParaRPr lang="en-US" sz="2400" dirty="0"/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endParaRPr lang="en-US" sz="2000" dirty="0"/>
          </a:p>
        </p:txBody>
      </p:sp>
      <p:sp>
        <p:nvSpPr>
          <p:cNvPr id="5" name="Rectangle 231">
            <a:extLst>
              <a:ext uri="{FF2B5EF4-FFF2-40B4-BE49-F238E27FC236}">
                <a16:creationId xmlns:a16="http://schemas.microsoft.com/office/drawing/2014/main" id="{57F50B8E-A23A-4154-9A0C-994DE115AC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67755" y="4477385"/>
            <a:ext cx="52070" cy="10795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en-US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66C52228-8C94-4CF2-AD63-BA9617333B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635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/>
            </a:r>
            <a:b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7890" name="Picture 2" descr="image.png">
            <a:extLst>
              <a:ext uri="{FF2B5EF4-FFF2-40B4-BE49-F238E27FC236}">
                <a16:creationId xmlns:a16="http://schemas.microsoft.com/office/drawing/2014/main" id="{FD95517E-B974-4F56-938D-581755E5A9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8425" y="1513822"/>
            <a:ext cx="7620000" cy="5314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02936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86E9670-916F-477C-89BA-5FF4782294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74613"/>
            <a:ext cx="10515600" cy="1325563"/>
          </a:xfrm>
        </p:spPr>
        <p:txBody>
          <a:bodyPr/>
          <a:lstStyle/>
          <a:p>
            <a:r>
              <a:rPr lang="ru-RU" altLang="en-US" b="1" dirty="0">
                <a:solidFill>
                  <a:srgbClr val="333333"/>
                </a:solidFill>
                <a:latin typeface="Open Sans"/>
              </a:rPr>
              <a:t>Типы данных временных рядов</a:t>
            </a:r>
            <a:endParaRPr lang="en-US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DFA92D1-0453-47E9-A453-571E9CF767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1950" y="1085851"/>
            <a:ext cx="10915650" cy="5629274"/>
          </a:xfrm>
        </p:spPr>
        <p:txBody>
          <a:bodyPr>
            <a:noAutofit/>
          </a:bodyPr>
          <a:lstStyle/>
          <a:p>
            <a:pPr lvl="0"/>
            <a:r>
              <a:rPr lang="ru-RU" sz="2100" b="1" dirty="0" smtClean="0"/>
              <a:t>Интервальные </a:t>
            </a:r>
            <a:r>
              <a:rPr lang="ru-RU" sz="2100" b="1" dirty="0"/>
              <a:t>данные</a:t>
            </a:r>
            <a:r>
              <a:rPr lang="ru-RU" sz="2100" dirty="0"/>
              <a:t>: интервальные шкалы предоставляют информацию о порядке, а также возможность сравнивать диапазоны; например, температура, измеренная по шкале Цельсия, которая измеренная в единицах Цельсия, разница между температурой 46 и 42 такая же, как разница между 72 и 68.</a:t>
            </a:r>
            <a:endParaRPr lang="en-US" sz="2100" dirty="0"/>
          </a:p>
          <a:p>
            <a:pPr lvl="0"/>
            <a:r>
              <a:rPr lang="ru-RU" sz="2100" b="1" dirty="0"/>
              <a:t>Номинальные данные</a:t>
            </a:r>
            <a:r>
              <a:rPr lang="ru-RU" sz="2100" dirty="0"/>
              <a:t>: качественные, а не количественные значения, например религиозные предпочтения: 1 = буддист, 2 = мусульманин, </a:t>
            </a:r>
            <a:r>
              <a:rPr lang="ru-RU" sz="2100" dirty="0" smtClean="0"/>
              <a:t/>
            </a:r>
            <a:br>
              <a:rPr lang="ru-RU" sz="2100" dirty="0" smtClean="0"/>
            </a:br>
            <a:r>
              <a:rPr lang="ru-RU" sz="2100" dirty="0" smtClean="0"/>
              <a:t>3 </a:t>
            </a:r>
            <a:r>
              <a:rPr lang="ru-RU" sz="2100" dirty="0"/>
              <a:t>= христианин, 4 = иудей, 5 = другое.</a:t>
            </a:r>
            <a:endParaRPr lang="en-US" sz="2100" dirty="0"/>
          </a:p>
          <a:p>
            <a:pPr lvl="0"/>
            <a:r>
              <a:rPr lang="ru-RU" sz="2100" b="1" dirty="0"/>
              <a:t>Порядковые данные</a:t>
            </a:r>
            <a:r>
              <a:rPr lang="ru-RU" sz="2100" dirty="0"/>
              <a:t>: порядковый номер, который указывает порядок или направление в дополнение к предоставлению номинальной информации. Например, низкий / средний / высокий или быстрее / медленнее являются примерами порядковых уровней измерения. Оценка опыта по шкале «девять» по шкале от 1 до 10 говорит нам, что он был выше, чем опыт с оценкой «шесть».</a:t>
            </a:r>
            <a:endParaRPr lang="en-US" sz="2100" dirty="0"/>
          </a:p>
          <a:p>
            <a:pPr lvl="0"/>
            <a:r>
              <a:rPr lang="ru-RU" sz="2100" b="1" dirty="0"/>
              <a:t>Соотносимые данные</a:t>
            </a:r>
            <a:r>
              <a:rPr lang="ru-RU" sz="2100" dirty="0"/>
              <a:t>: помимо обладания качествами номинальной, порядковой и интервальной шкал, шкала соотношений имеет абсолютный ноль, точку, в которой не существует ни одного из измеряемых качеств. Например, доход, стаж работы, количество детей.</a:t>
            </a:r>
            <a:r>
              <a:rPr lang="ru-RU" sz="2100" b="1" dirty="0"/>
              <a:t> </a:t>
            </a:r>
            <a:endParaRPr lang="en-US" sz="2100" dirty="0"/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C886B1EF-1336-4A07-9BDB-C7725BAAC0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Объект 2">
            <a:extLst>
              <a:ext uri="{FF2B5EF4-FFF2-40B4-BE49-F238E27FC236}">
                <a16:creationId xmlns:a16="http://schemas.microsoft.com/office/drawing/2014/main" id="{C77B5781-9DBF-4F6E-8B86-D90AE897BB05}"/>
              </a:ext>
            </a:extLst>
          </p:cNvPr>
          <p:cNvSpPr txBox="1">
            <a:spLocks/>
          </p:cNvSpPr>
          <p:nvPr/>
        </p:nvSpPr>
        <p:spPr>
          <a:xfrm>
            <a:off x="361950" y="2800520"/>
            <a:ext cx="6619875" cy="40574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en-US" altLang="en-US" sz="40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9079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9B0BEDB-9774-4E17-9A6B-DBCF6A1F5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9955" y="197784"/>
            <a:ext cx="10515600" cy="1325563"/>
          </a:xfrm>
        </p:spPr>
        <p:txBody>
          <a:bodyPr>
            <a:normAutofit/>
          </a:bodyPr>
          <a:lstStyle/>
          <a:p>
            <a:r>
              <a:rPr lang="ru-RU" b="1" dirty="0"/>
              <a:t>Модели временных рядов</a:t>
            </a: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4CDB8E57-5CA8-497C-990E-C304F4FBE7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67994" y="1114425"/>
                <a:ext cx="10885806" cy="5545789"/>
              </a:xfrm>
            </p:spPr>
            <p:txBody>
              <a:bodyPr>
                <a:normAutofit/>
              </a:bodyPr>
              <a:lstStyle/>
              <a:p>
                <a:r>
                  <a:rPr lang="ru-RU" sz="2000" b="1" dirty="0"/>
                  <a:t>Модель временного ряда</a:t>
                </a:r>
                <a:r>
                  <a:rPr lang="ru-RU" sz="2000" dirty="0"/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000" dirty="0"/>
                  <a:t> </a:t>
                </a:r>
                <a:r>
                  <a:rPr lang="ru-RU" sz="2000" dirty="0"/>
                  <a:t>- это специфическая (выбранная, формализованная) зависимость совместного распределения вероятностей значений модели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ru-RU" sz="2000" dirty="0"/>
                  <a:t> по временным шагам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ru-RU" sz="2000" dirty="0"/>
                  <a:t>. В модели временных рядов часто выделяют следующие части:</a:t>
                </a:r>
              </a:p>
              <a:p>
                <a:pPr lvl="0"/>
                <a:r>
                  <a:rPr lang="ru-RU" sz="2000" b="1" dirty="0"/>
                  <a:t>тренд</a:t>
                </a:r>
                <a:r>
                  <a:rPr lang="ru-RU" sz="2000" dirty="0"/>
                  <a:t> - медленно меняющаяся часть зависимости временного ряда.</a:t>
                </a:r>
              </a:p>
              <a:p>
                <a:pPr lvl="0"/>
                <a:r>
                  <a:rPr lang="ru-RU" sz="2000" b="1" dirty="0"/>
                  <a:t>сезонность</a:t>
                </a:r>
                <a:r>
                  <a:rPr lang="ru-RU" sz="2000" dirty="0"/>
                  <a:t> - некоторые «относительно быстро меняющиеся» периодические составляющие, как правило тут речь идет о регулярном периоде.</a:t>
                </a:r>
              </a:p>
              <a:p>
                <a:pPr lvl="0"/>
                <a:r>
                  <a:rPr lang="ru-RU" sz="2000" b="1" dirty="0"/>
                  <a:t>цикличность</a:t>
                </a:r>
                <a:r>
                  <a:rPr lang="ru-RU" sz="2000" dirty="0"/>
                  <a:t> - это некоторые периодические компоненты с "относительно медленным изменением" с нерегулярным периодом и относительно высокой интенсивностью.</a:t>
                </a:r>
              </a:p>
              <a:p>
                <a:pPr lvl="0"/>
                <a:r>
                  <a:rPr lang="ru-RU" sz="2000" b="1" dirty="0"/>
                  <a:t>шум</a:t>
                </a:r>
                <a:r>
                  <a:rPr lang="ru-RU" sz="2000" dirty="0"/>
                  <a:t> - это некоторое случайное (стохастическое) искажение выходных значений - нерегулярные или случайные колебания (вариации).</a:t>
                </a:r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4CDB8E57-5CA8-497C-990E-C304F4FBE7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7994" y="1114425"/>
                <a:ext cx="10885806" cy="5545789"/>
              </a:xfrm>
              <a:blipFill>
                <a:blip r:embed="rId2"/>
                <a:stretch>
                  <a:fillRect l="-504" t="-1209" r="-67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231">
            <a:extLst>
              <a:ext uri="{FF2B5EF4-FFF2-40B4-BE49-F238E27FC236}">
                <a16:creationId xmlns:a16="http://schemas.microsoft.com/office/drawing/2014/main" id="{57F50B8E-A23A-4154-9A0C-994DE115AC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67755" y="4477385"/>
            <a:ext cx="52070" cy="10795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en-US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66C52228-8C94-4CF2-AD63-BA9617333B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635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/>
            </a:r>
            <a:b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4ECA1DAD-475E-4D0B-A20A-17535DDD41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1187735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Документ" ma:contentTypeID="0x0101008489680C595D7F4DBC2E94F9C2463AE9" ma:contentTypeVersion="0" ma:contentTypeDescription="Создание документа." ma:contentTypeScope="" ma:versionID="b1825ab652b8899934f626092ba2591e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b092c53c41ebcaed16a7ceff08f01c09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Тип контента"/>
        <xsd:element ref="dc:title" minOccurs="0" maxOccurs="1" ma:index="4" ma:displayName="Название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9C829339-FD86-4E08-83EE-F8252F7D0A39}"/>
</file>

<file path=customXml/itemProps2.xml><?xml version="1.0" encoding="utf-8"?>
<ds:datastoreItem xmlns:ds="http://schemas.openxmlformats.org/officeDocument/2006/customXml" ds:itemID="{7BCDA750-06EC-43FC-8368-11FF3BC79244}"/>
</file>

<file path=customXml/itemProps3.xml><?xml version="1.0" encoding="utf-8"?>
<ds:datastoreItem xmlns:ds="http://schemas.openxmlformats.org/officeDocument/2006/customXml" ds:itemID="{C0DE4AB6-3D3E-4115-AB15-9B9F1DA3EFB8}"/>
</file>

<file path=docProps/app.xml><?xml version="1.0" encoding="utf-8"?>
<Properties xmlns="http://schemas.openxmlformats.org/officeDocument/2006/extended-properties" xmlns:vt="http://schemas.openxmlformats.org/officeDocument/2006/docPropsVTypes">
  <TotalTime>345</TotalTime>
  <Words>2035</Words>
  <Application>Microsoft Office PowerPoint</Application>
  <PresentationFormat>Широкоэкранный</PresentationFormat>
  <Paragraphs>203</Paragraphs>
  <Slides>33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33</vt:i4>
      </vt:variant>
    </vt:vector>
  </HeadingPairs>
  <TitlesOfParts>
    <vt:vector size="42" baseType="lpstr">
      <vt:lpstr>Arial</vt:lpstr>
      <vt:lpstr>Calibri</vt:lpstr>
      <vt:lpstr>Calibri Light</vt:lpstr>
      <vt:lpstr>Cambria Math</vt:lpstr>
      <vt:lpstr>georgia</vt:lpstr>
      <vt:lpstr>Open Sans</vt:lpstr>
      <vt:lpstr>Times New Roman</vt:lpstr>
      <vt:lpstr>Trebuchet MS</vt:lpstr>
      <vt:lpstr>Тема Office</vt:lpstr>
      <vt:lpstr>Введение в анализ временных рядов</vt:lpstr>
      <vt:lpstr>Анализ временных рядов</vt:lpstr>
      <vt:lpstr>Примеры приложений анализа временных рядов</vt:lpstr>
      <vt:lpstr>Примеры приложений анализа временных рядов. Экономическое прогнозирование.</vt:lpstr>
      <vt:lpstr>Примеры приложений анализа временных рядов. Промышленные применения</vt:lpstr>
      <vt:lpstr>Примеры приложений анализа временных рядов.</vt:lpstr>
      <vt:lpstr>Примеры приложений анализа временных рядов.</vt:lpstr>
      <vt:lpstr>Типы данных временных рядов</vt:lpstr>
      <vt:lpstr>Модели временных рядов</vt:lpstr>
      <vt:lpstr>Модели временных рядов</vt:lpstr>
      <vt:lpstr>Модели временных рядов</vt:lpstr>
      <vt:lpstr>Модели временных рядов</vt:lpstr>
      <vt:lpstr>Модели временных рядов. Заметки</vt:lpstr>
      <vt:lpstr>Задачи анализа временных рядов. </vt:lpstr>
      <vt:lpstr>Примеры аддитивных и мультипликативных временных рядов</vt:lpstr>
      <vt:lpstr>Приме разложения временного ряда</vt:lpstr>
      <vt:lpstr>Пример данных с мульти-сезонностью</vt:lpstr>
      <vt:lpstr>Примеры приложений анализа временных рядов.</vt:lpstr>
      <vt:lpstr>Интерпретируемость временных рядов</vt:lpstr>
      <vt:lpstr>Популярные виды тренда</vt:lpstr>
      <vt:lpstr>Случайный тренд</vt:lpstr>
      <vt:lpstr>Example of random walk and drift of trend</vt:lpstr>
      <vt:lpstr>Особенности представления данных</vt:lpstr>
      <vt:lpstr>Особенности представления данных</vt:lpstr>
      <vt:lpstr>Типы временных рядов</vt:lpstr>
      <vt:lpstr>Типы временных рядов</vt:lpstr>
      <vt:lpstr>Time Series Types</vt:lpstr>
      <vt:lpstr>Примеры многомерных временных рядов</vt:lpstr>
      <vt:lpstr>Примеры задач анализа временных рядов</vt:lpstr>
      <vt:lpstr>Примеры задач анализа временных рядов</vt:lpstr>
      <vt:lpstr>Примеры задач анализа временных рядов</vt:lpstr>
      <vt:lpstr>Примеры задач анализа временных рядов</vt:lpstr>
      <vt:lpstr>Общие замечания об анализе временных рядов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Time Series Analysis</dc:title>
  <dc:creator>Ронкин Михаил Владимирович</dc:creator>
  <cp:lastModifiedBy>Ронкин Михаил Владимирович</cp:lastModifiedBy>
  <cp:revision>52</cp:revision>
  <dcterms:created xsi:type="dcterms:W3CDTF">2021-10-31T10:57:36Z</dcterms:created>
  <dcterms:modified xsi:type="dcterms:W3CDTF">2021-12-02T04:55:30Z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0x0101008489680C595D7F4DBC2E94F9C2463AE9</vt:lpwstr>
  </property>
</Properties>
</file>